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709" r:id="rId2"/>
  </p:sldMasterIdLst>
  <p:notesMasterIdLst>
    <p:notesMasterId r:id="rId19"/>
  </p:notesMasterIdLst>
  <p:sldIdLst>
    <p:sldId id="310" r:id="rId3"/>
    <p:sldId id="818" r:id="rId4"/>
    <p:sldId id="330" r:id="rId5"/>
    <p:sldId id="318" r:id="rId6"/>
    <p:sldId id="817" r:id="rId7"/>
    <p:sldId id="256" r:id="rId8"/>
    <p:sldId id="257" r:id="rId9"/>
    <p:sldId id="258" r:id="rId10"/>
    <p:sldId id="259" r:id="rId11"/>
    <p:sldId id="260" r:id="rId12"/>
    <p:sldId id="261" r:id="rId13"/>
    <p:sldId id="262" r:id="rId14"/>
    <p:sldId id="816" r:id="rId15"/>
    <p:sldId id="280" r:id="rId16"/>
    <p:sldId id="274" r:id="rId17"/>
    <p:sldId id="779"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orbel" panose="020B0503020204020204" pitchFamily="34" charset="0"/>
      <p:regular r:id="rId24"/>
      <p:bold r:id="rId25"/>
      <p:italic r:id="rId26"/>
      <p:boldItalic r:id="rId27"/>
    </p:embeddedFont>
    <p:embeddedFont>
      <p:font typeface="Fira Sans Extra Condensed Medium" panose="020B060402020202020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Overpass Black" panose="020B0604020202020204" charset="0"/>
      <p:bold r:id="rId36"/>
      <p:boldItalic r:id="rId37"/>
    </p:embeddedFont>
    <p:embeddedFont>
      <p:font typeface="Segoe UI Light" panose="020B0502040204020203" pitchFamily="34" charset="0"/>
      <p:regular r:id="rId38"/>
      <p:italic r:id="rId39"/>
    </p:embeddedFont>
    <p:embeddedFont>
      <p:font typeface="Wingdings 2" panose="05020102010507070707" pitchFamily="18" charset="2"/>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423705-C0DC-45EF-AB2D-208D0291C700}">
  <a:tblStyle styleId="{5D423705-C0DC-45EF-AB2D-208D0291C7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94660"/>
  </p:normalViewPr>
  <p:slideViewPr>
    <p:cSldViewPr snapToGrid="0">
      <p:cViewPr varScale="1">
        <p:scale>
          <a:sx n="95" d="100"/>
          <a:sy n="95" d="100"/>
        </p:scale>
        <p:origin x="459"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1EE8B-587D-4B6F-BF00-EFFADB13B0A0}" type="doc">
      <dgm:prSet loTypeId="urn:microsoft.com/office/officeart/2018/2/layout/IconLabelList" loCatId="icon" qsTypeId="urn:microsoft.com/office/officeart/2005/8/quickstyle/simple1" qsCatId="simple" csTypeId="urn:microsoft.com/office/officeart/2005/8/colors/accent1_2" csCatId="accent1" phldr="1"/>
      <dgm:spPr/>
    </dgm:pt>
    <dgm:pt modelId="{245B0B92-C415-4462-B54B-16B458512E33}">
      <dgm:prSet phldrT="[Text]"/>
      <dgm:spPr/>
      <dgm:t>
        <a:bodyPr/>
        <a:lstStyle/>
        <a:p>
          <a:pPr>
            <a:lnSpc>
              <a:spcPct val="100000"/>
            </a:lnSpc>
          </a:pPr>
          <a:r>
            <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rPr>
            <a:t>CDC Work@Health</a:t>
          </a:r>
        </a:p>
      </dgm:t>
    </dgm:pt>
    <dgm:pt modelId="{EB5B74D3-3BBB-42B6-9602-BCC89C135123}" type="parTrans" cxnId="{D3C09E08-392D-476B-BA37-2605EB54CDA4}">
      <dgm:prSet/>
      <dgm:spPr/>
      <dgm:t>
        <a:bodyPr/>
        <a:lstStyle/>
        <a:p>
          <a:endParaRPr lang="en-US"/>
        </a:p>
      </dgm:t>
    </dgm:pt>
    <dgm:pt modelId="{3EF7B230-937B-4CC7-A722-D86B3FD6BA40}" type="sibTrans" cxnId="{D3C09E08-392D-476B-BA37-2605EB54CDA4}">
      <dgm:prSet/>
      <dgm:spPr/>
      <dgm:t>
        <a:bodyPr/>
        <a:lstStyle/>
        <a:p>
          <a:endParaRPr lang="en-US"/>
        </a:p>
      </dgm:t>
    </dgm:pt>
    <dgm:pt modelId="{E6E068C4-23B6-4F54-8BA4-3D56999282F2}">
      <dgm:prSet phldrT="[Text]"/>
      <dgm:spPr/>
      <dgm:t>
        <a:bodyPr/>
        <a:lstStyle/>
        <a:p>
          <a:pPr>
            <a:lnSpc>
              <a:spcPct val="100000"/>
            </a:lnSpc>
          </a:pPr>
          <a:r>
            <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rPr>
            <a:t>Grant Funding</a:t>
          </a:r>
        </a:p>
      </dgm:t>
    </dgm:pt>
    <dgm:pt modelId="{F8C621D3-F148-42EB-A39C-0A82452E938A}" type="parTrans" cxnId="{F7A9A00B-9036-4756-B46B-ECE8F785FDB8}">
      <dgm:prSet/>
      <dgm:spPr/>
      <dgm:t>
        <a:bodyPr/>
        <a:lstStyle/>
        <a:p>
          <a:endParaRPr lang="en-US"/>
        </a:p>
      </dgm:t>
    </dgm:pt>
    <dgm:pt modelId="{5A11E7A4-627D-41E0-8D9C-CA6A134570BC}" type="sibTrans" cxnId="{F7A9A00B-9036-4756-B46B-ECE8F785FDB8}">
      <dgm:prSet/>
      <dgm:spPr/>
      <dgm:t>
        <a:bodyPr/>
        <a:lstStyle/>
        <a:p>
          <a:endParaRPr lang="en-US"/>
        </a:p>
      </dgm:t>
    </dgm:pt>
    <dgm:pt modelId="{AB5BAF0C-3887-4085-8C67-569A0F37493B}">
      <dgm:prSet phldrT="[Text]"/>
      <dgm:spPr/>
      <dgm:t>
        <a:bodyPr/>
        <a:lstStyle/>
        <a:p>
          <a:pPr>
            <a:lnSpc>
              <a:spcPct val="100000"/>
            </a:lnSpc>
          </a:pPr>
          <a:r>
            <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rPr>
            <a:t>Workplace Wellness Membership</a:t>
          </a:r>
        </a:p>
      </dgm:t>
    </dgm:pt>
    <dgm:pt modelId="{BC444190-0B30-4BB3-88AA-4D908BD45FFD}" type="parTrans" cxnId="{DA5C97F8-51AE-4C31-B923-90EBD1A80FC4}">
      <dgm:prSet/>
      <dgm:spPr/>
      <dgm:t>
        <a:bodyPr/>
        <a:lstStyle/>
        <a:p>
          <a:endParaRPr lang="en-US"/>
        </a:p>
      </dgm:t>
    </dgm:pt>
    <dgm:pt modelId="{F473C4B8-31D3-4A0A-8A07-202E266EB1A5}" type="sibTrans" cxnId="{DA5C97F8-51AE-4C31-B923-90EBD1A80FC4}">
      <dgm:prSet/>
      <dgm:spPr/>
      <dgm:t>
        <a:bodyPr/>
        <a:lstStyle/>
        <a:p>
          <a:endParaRPr lang="en-US"/>
        </a:p>
      </dgm:t>
    </dgm:pt>
    <dgm:pt modelId="{36570F08-FCA9-4F5D-88D1-FADDDD65290A}" type="pres">
      <dgm:prSet presAssocID="{A2F1EE8B-587D-4B6F-BF00-EFFADB13B0A0}" presName="root" presStyleCnt="0">
        <dgm:presLayoutVars>
          <dgm:dir/>
          <dgm:resizeHandles val="exact"/>
        </dgm:presLayoutVars>
      </dgm:prSet>
      <dgm:spPr/>
    </dgm:pt>
    <dgm:pt modelId="{3705B944-958A-4119-9413-E7B021FFF080}" type="pres">
      <dgm:prSet presAssocID="{245B0B92-C415-4462-B54B-16B458512E33}" presName="compNode" presStyleCnt="0"/>
      <dgm:spPr/>
    </dgm:pt>
    <dgm:pt modelId="{4487ACDB-47DF-4CC6-883A-A08F6C77B655}" type="pres">
      <dgm:prSet presAssocID="{245B0B92-C415-4462-B54B-16B458512E3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mote learning language outline"/>
        </a:ext>
      </dgm:extLst>
    </dgm:pt>
    <dgm:pt modelId="{245370D8-F4D1-4782-A47D-11DE2ABEED12}" type="pres">
      <dgm:prSet presAssocID="{245B0B92-C415-4462-B54B-16B458512E33}" presName="spaceRect" presStyleCnt="0"/>
      <dgm:spPr/>
    </dgm:pt>
    <dgm:pt modelId="{9352B1D8-208A-4D19-8C03-37144D5B5E26}" type="pres">
      <dgm:prSet presAssocID="{245B0B92-C415-4462-B54B-16B458512E33}" presName="textRect" presStyleLbl="revTx" presStyleIdx="0" presStyleCnt="3">
        <dgm:presLayoutVars>
          <dgm:chMax val="1"/>
          <dgm:chPref val="1"/>
        </dgm:presLayoutVars>
      </dgm:prSet>
      <dgm:spPr/>
    </dgm:pt>
    <dgm:pt modelId="{CB8F4948-F51C-42DA-B2C4-89F64236C2DE}" type="pres">
      <dgm:prSet presAssocID="{3EF7B230-937B-4CC7-A722-D86B3FD6BA40}" presName="sibTrans" presStyleCnt="0"/>
      <dgm:spPr/>
    </dgm:pt>
    <dgm:pt modelId="{5CA1FED1-3522-4C76-A193-7DBB64F02E4D}" type="pres">
      <dgm:prSet presAssocID="{E6E068C4-23B6-4F54-8BA4-3D56999282F2}" presName="compNode" presStyleCnt="0"/>
      <dgm:spPr/>
    </dgm:pt>
    <dgm:pt modelId="{39FD5CCD-BFE9-4DC2-9A1B-75B8CD47A79F}" type="pres">
      <dgm:prSet presAssocID="{E6E068C4-23B6-4F54-8BA4-3D56999282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8CBC59C5-2821-459A-9776-5612A527332B}" type="pres">
      <dgm:prSet presAssocID="{E6E068C4-23B6-4F54-8BA4-3D56999282F2}" presName="spaceRect" presStyleCnt="0"/>
      <dgm:spPr/>
    </dgm:pt>
    <dgm:pt modelId="{D7DCE70F-D660-4C68-AC2F-4DDEE37EA8DF}" type="pres">
      <dgm:prSet presAssocID="{E6E068C4-23B6-4F54-8BA4-3D56999282F2}" presName="textRect" presStyleLbl="revTx" presStyleIdx="1" presStyleCnt="3">
        <dgm:presLayoutVars>
          <dgm:chMax val="1"/>
          <dgm:chPref val="1"/>
        </dgm:presLayoutVars>
      </dgm:prSet>
      <dgm:spPr/>
    </dgm:pt>
    <dgm:pt modelId="{F4947CE0-21D4-4233-B662-7C8C1DCA4099}" type="pres">
      <dgm:prSet presAssocID="{5A11E7A4-627D-41E0-8D9C-CA6A134570BC}" presName="sibTrans" presStyleCnt="0"/>
      <dgm:spPr/>
    </dgm:pt>
    <dgm:pt modelId="{C69CD9A6-0242-4AC4-A6DB-A03B92ECFE42}" type="pres">
      <dgm:prSet presAssocID="{AB5BAF0C-3887-4085-8C67-569A0F37493B}" presName="compNode" presStyleCnt="0"/>
      <dgm:spPr/>
    </dgm:pt>
    <dgm:pt modelId="{E1635A5B-5349-4B7A-A342-4855E06C4547}" type="pres">
      <dgm:prSet presAssocID="{AB5BAF0C-3887-4085-8C67-569A0F3749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44D4F92A-32BC-44B9-A1FE-F1D3B64FB589}" type="pres">
      <dgm:prSet presAssocID="{AB5BAF0C-3887-4085-8C67-569A0F37493B}" presName="spaceRect" presStyleCnt="0"/>
      <dgm:spPr/>
    </dgm:pt>
    <dgm:pt modelId="{B50F7E04-8AC4-45AA-A546-68BBD97F0991}" type="pres">
      <dgm:prSet presAssocID="{AB5BAF0C-3887-4085-8C67-569A0F37493B}" presName="textRect" presStyleLbl="revTx" presStyleIdx="2" presStyleCnt="3">
        <dgm:presLayoutVars>
          <dgm:chMax val="1"/>
          <dgm:chPref val="1"/>
        </dgm:presLayoutVars>
      </dgm:prSet>
      <dgm:spPr/>
    </dgm:pt>
  </dgm:ptLst>
  <dgm:cxnLst>
    <dgm:cxn modelId="{D3C09E08-392D-476B-BA37-2605EB54CDA4}" srcId="{A2F1EE8B-587D-4B6F-BF00-EFFADB13B0A0}" destId="{245B0B92-C415-4462-B54B-16B458512E33}" srcOrd="0" destOrd="0" parTransId="{EB5B74D3-3BBB-42B6-9602-BCC89C135123}" sibTransId="{3EF7B230-937B-4CC7-A722-D86B3FD6BA40}"/>
    <dgm:cxn modelId="{F7A9A00B-9036-4756-B46B-ECE8F785FDB8}" srcId="{A2F1EE8B-587D-4B6F-BF00-EFFADB13B0A0}" destId="{E6E068C4-23B6-4F54-8BA4-3D56999282F2}" srcOrd="1" destOrd="0" parTransId="{F8C621D3-F148-42EB-A39C-0A82452E938A}" sibTransId="{5A11E7A4-627D-41E0-8D9C-CA6A134570BC}"/>
    <dgm:cxn modelId="{E8001625-C240-48F7-9AAE-B293A17449B8}" type="presOf" srcId="{A2F1EE8B-587D-4B6F-BF00-EFFADB13B0A0}" destId="{36570F08-FCA9-4F5D-88D1-FADDDD65290A}" srcOrd="0" destOrd="0" presId="urn:microsoft.com/office/officeart/2018/2/layout/IconLabelList"/>
    <dgm:cxn modelId="{25E7CA43-F18E-4A05-AF4B-3D0953A70AAE}" type="presOf" srcId="{AB5BAF0C-3887-4085-8C67-569A0F37493B}" destId="{B50F7E04-8AC4-45AA-A546-68BBD97F0991}" srcOrd="0" destOrd="0" presId="urn:microsoft.com/office/officeart/2018/2/layout/IconLabelList"/>
    <dgm:cxn modelId="{E4377570-D8F5-4727-8CCC-B667EE2E7B43}" type="presOf" srcId="{E6E068C4-23B6-4F54-8BA4-3D56999282F2}" destId="{D7DCE70F-D660-4C68-AC2F-4DDEE37EA8DF}" srcOrd="0" destOrd="0" presId="urn:microsoft.com/office/officeart/2018/2/layout/IconLabelList"/>
    <dgm:cxn modelId="{91CDB9B4-506C-4FFD-8156-DF265A68F2E4}" type="presOf" srcId="{245B0B92-C415-4462-B54B-16B458512E33}" destId="{9352B1D8-208A-4D19-8C03-37144D5B5E26}" srcOrd="0" destOrd="0" presId="urn:microsoft.com/office/officeart/2018/2/layout/IconLabelList"/>
    <dgm:cxn modelId="{DA5C97F8-51AE-4C31-B923-90EBD1A80FC4}" srcId="{A2F1EE8B-587D-4B6F-BF00-EFFADB13B0A0}" destId="{AB5BAF0C-3887-4085-8C67-569A0F37493B}" srcOrd="2" destOrd="0" parTransId="{BC444190-0B30-4BB3-88AA-4D908BD45FFD}" sibTransId="{F473C4B8-31D3-4A0A-8A07-202E266EB1A5}"/>
    <dgm:cxn modelId="{D9962D37-3413-4079-9FFE-0E71CFB59180}" type="presParOf" srcId="{36570F08-FCA9-4F5D-88D1-FADDDD65290A}" destId="{3705B944-958A-4119-9413-E7B021FFF080}" srcOrd="0" destOrd="0" presId="urn:microsoft.com/office/officeart/2018/2/layout/IconLabelList"/>
    <dgm:cxn modelId="{E4E035D8-6F53-4DB8-81B3-B3E0CB42E329}" type="presParOf" srcId="{3705B944-958A-4119-9413-E7B021FFF080}" destId="{4487ACDB-47DF-4CC6-883A-A08F6C77B655}" srcOrd="0" destOrd="0" presId="urn:microsoft.com/office/officeart/2018/2/layout/IconLabelList"/>
    <dgm:cxn modelId="{6DD03D2C-C497-4F55-9185-88203F598AA5}" type="presParOf" srcId="{3705B944-958A-4119-9413-E7B021FFF080}" destId="{245370D8-F4D1-4782-A47D-11DE2ABEED12}" srcOrd="1" destOrd="0" presId="urn:microsoft.com/office/officeart/2018/2/layout/IconLabelList"/>
    <dgm:cxn modelId="{4CF49FC5-0410-4264-9F2A-5C00753CEEA4}" type="presParOf" srcId="{3705B944-958A-4119-9413-E7B021FFF080}" destId="{9352B1D8-208A-4D19-8C03-37144D5B5E26}" srcOrd="2" destOrd="0" presId="urn:microsoft.com/office/officeart/2018/2/layout/IconLabelList"/>
    <dgm:cxn modelId="{A392AA17-E282-4EC1-A2CE-8BF832BDA2DB}" type="presParOf" srcId="{36570F08-FCA9-4F5D-88D1-FADDDD65290A}" destId="{CB8F4948-F51C-42DA-B2C4-89F64236C2DE}" srcOrd="1" destOrd="0" presId="urn:microsoft.com/office/officeart/2018/2/layout/IconLabelList"/>
    <dgm:cxn modelId="{8D7A416A-1DB9-4CBB-8297-71D0073BDE17}" type="presParOf" srcId="{36570F08-FCA9-4F5D-88D1-FADDDD65290A}" destId="{5CA1FED1-3522-4C76-A193-7DBB64F02E4D}" srcOrd="2" destOrd="0" presId="urn:microsoft.com/office/officeart/2018/2/layout/IconLabelList"/>
    <dgm:cxn modelId="{2E20D02C-C96F-4FA7-BAC6-0283F2000219}" type="presParOf" srcId="{5CA1FED1-3522-4C76-A193-7DBB64F02E4D}" destId="{39FD5CCD-BFE9-4DC2-9A1B-75B8CD47A79F}" srcOrd="0" destOrd="0" presId="urn:microsoft.com/office/officeart/2018/2/layout/IconLabelList"/>
    <dgm:cxn modelId="{4E391DB1-9442-41C4-9AD4-3EB1DC753A3F}" type="presParOf" srcId="{5CA1FED1-3522-4C76-A193-7DBB64F02E4D}" destId="{8CBC59C5-2821-459A-9776-5612A527332B}" srcOrd="1" destOrd="0" presId="urn:microsoft.com/office/officeart/2018/2/layout/IconLabelList"/>
    <dgm:cxn modelId="{426A9CF7-0D41-4074-A3B1-13ABC82D5533}" type="presParOf" srcId="{5CA1FED1-3522-4C76-A193-7DBB64F02E4D}" destId="{D7DCE70F-D660-4C68-AC2F-4DDEE37EA8DF}" srcOrd="2" destOrd="0" presId="urn:microsoft.com/office/officeart/2018/2/layout/IconLabelList"/>
    <dgm:cxn modelId="{3A3C5661-A246-4A5C-A24E-708665305ED1}" type="presParOf" srcId="{36570F08-FCA9-4F5D-88D1-FADDDD65290A}" destId="{F4947CE0-21D4-4233-B662-7C8C1DCA4099}" srcOrd="3" destOrd="0" presId="urn:microsoft.com/office/officeart/2018/2/layout/IconLabelList"/>
    <dgm:cxn modelId="{587D9F14-D942-428A-ACB1-BA6AD61D1ED9}" type="presParOf" srcId="{36570F08-FCA9-4F5D-88D1-FADDDD65290A}" destId="{C69CD9A6-0242-4AC4-A6DB-A03B92ECFE42}" srcOrd="4" destOrd="0" presId="urn:microsoft.com/office/officeart/2018/2/layout/IconLabelList"/>
    <dgm:cxn modelId="{AB9AE981-FE60-45B8-8BE8-E8462D988530}" type="presParOf" srcId="{C69CD9A6-0242-4AC4-A6DB-A03B92ECFE42}" destId="{E1635A5B-5349-4B7A-A342-4855E06C4547}" srcOrd="0" destOrd="0" presId="urn:microsoft.com/office/officeart/2018/2/layout/IconLabelList"/>
    <dgm:cxn modelId="{0C1B62CD-AD18-4AAA-8365-C2A4423D241B}" type="presParOf" srcId="{C69CD9A6-0242-4AC4-A6DB-A03B92ECFE42}" destId="{44D4F92A-32BC-44B9-A1FE-F1D3B64FB589}" srcOrd="1" destOrd="0" presId="urn:microsoft.com/office/officeart/2018/2/layout/IconLabelList"/>
    <dgm:cxn modelId="{E496D626-93E3-4532-89CB-752A33C6D46F}" type="presParOf" srcId="{C69CD9A6-0242-4AC4-A6DB-A03B92ECFE42}" destId="{B50F7E04-8AC4-45AA-A546-68BBD97F099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91BF31-22C4-4204-9702-4BDE0DECB5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0F9252E-1998-416F-B7EE-541B70771C21}">
      <dgm:prSet/>
      <dgm:spPr/>
      <dgm:t>
        <a:bodyPr/>
        <a:lstStyle/>
        <a:p>
          <a:pPr>
            <a:lnSpc>
              <a:spcPct val="100000"/>
            </a:lnSpc>
          </a:pPr>
          <a:r>
            <a:rPr lang="en-US"/>
            <a:t>$1000 to jumpstart your program</a:t>
          </a:r>
        </a:p>
      </dgm:t>
    </dgm:pt>
    <dgm:pt modelId="{CF024649-DC80-441C-8A59-3D1ADD2AC814}" type="parTrans" cxnId="{C30B5AC7-463B-47D2-BDC1-4407A2446F08}">
      <dgm:prSet/>
      <dgm:spPr/>
      <dgm:t>
        <a:bodyPr/>
        <a:lstStyle/>
        <a:p>
          <a:endParaRPr lang="en-US"/>
        </a:p>
      </dgm:t>
    </dgm:pt>
    <dgm:pt modelId="{DEF93CA8-A35F-418F-9417-A739238DBFAB}" type="sibTrans" cxnId="{C30B5AC7-463B-47D2-BDC1-4407A2446F08}">
      <dgm:prSet/>
      <dgm:spPr/>
      <dgm:t>
        <a:bodyPr/>
        <a:lstStyle/>
        <a:p>
          <a:endParaRPr lang="en-US"/>
        </a:p>
      </dgm:t>
    </dgm:pt>
    <dgm:pt modelId="{AE4AE326-9C7E-4944-91D9-FA7A7F149F53}">
      <dgm:prSet/>
      <dgm:spPr/>
      <dgm:t>
        <a:bodyPr/>
        <a:lstStyle/>
        <a:p>
          <a:pPr>
            <a:lnSpc>
              <a:spcPct val="100000"/>
            </a:lnSpc>
          </a:pPr>
          <a:r>
            <a:rPr lang="en-US"/>
            <a:t>Must have 1 Work@Health certified employee</a:t>
          </a:r>
        </a:p>
      </dgm:t>
    </dgm:pt>
    <dgm:pt modelId="{541C725A-C562-4C12-BE10-20988363A822}" type="parTrans" cxnId="{152E4EDF-0964-4FD4-91C3-501502E48E97}">
      <dgm:prSet/>
      <dgm:spPr/>
      <dgm:t>
        <a:bodyPr/>
        <a:lstStyle/>
        <a:p>
          <a:endParaRPr lang="en-US"/>
        </a:p>
      </dgm:t>
    </dgm:pt>
    <dgm:pt modelId="{0BC47EE2-C180-47DC-AA8F-40C8F7A7124B}" type="sibTrans" cxnId="{152E4EDF-0964-4FD4-91C3-501502E48E97}">
      <dgm:prSet/>
      <dgm:spPr/>
      <dgm:t>
        <a:bodyPr/>
        <a:lstStyle/>
        <a:p>
          <a:endParaRPr lang="en-US"/>
        </a:p>
      </dgm:t>
    </dgm:pt>
    <dgm:pt modelId="{B3C8EE92-3578-4457-9A60-CE1DE9D0AE05}">
      <dgm:prSet/>
      <dgm:spPr/>
      <dgm:t>
        <a:bodyPr/>
        <a:lstStyle/>
        <a:p>
          <a:pPr>
            <a:lnSpc>
              <a:spcPct val="100000"/>
            </a:lnSpc>
          </a:pPr>
          <a:r>
            <a:rPr lang="en-US" dirty="0"/>
            <a:t>Implement one Policy, System and Environment change</a:t>
          </a:r>
        </a:p>
      </dgm:t>
    </dgm:pt>
    <dgm:pt modelId="{62C3AF93-F71F-4668-89B6-F949BBE4C1A5}" type="parTrans" cxnId="{32678497-76AB-4422-BD5F-9F358245E202}">
      <dgm:prSet/>
      <dgm:spPr/>
      <dgm:t>
        <a:bodyPr/>
        <a:lstStyle/>
        <a:p>
          <a:endParaRPr lang="en-US"/>
        </a:p>
      </dgm:t>
    </dgm:pt>
    <dgm:pt modelId="{B774E84E-C94D-4559-8104-D192B6BE0E19}" type="sibTrans" cxnId="{32678497-76AB-4422-BD5F-9F358245E202}">
      <dgm:prSet/>
      <dgm:spPr/>
      <dgm:t>
        <a:bodyPr/>
        <a:lstStyle/>
        <a:p>
          <a:endParaRPr lang="en-US"/>
        </a:p>
      </dgm:t>
    </dgm:pt>
    <dgm:pt modelId="{98E9D951-6846-4099-B4C4-C99C36978145}" type="pres">
      <dgm:prSet presAssocID="{EC91BF31-22C4-4204-9702-4BDE0DECB58B}" presName="root" presStyleCnt="0">
        <dgm:presLayoutVars>
          <dgm:dir/>
          <dgm:resizeHandles val="exact"/>
        </dgm:presLayoutVars>
      </dgm:prSet>
      <dgm:spPr/>
    </dgm:pt>
    <dgm:pt modelId="{CF41D6B6-F819-4260-9679-C68E59F1C0F8}" type="pres">
      <dgm:prSet presAssocID="{90F9252E-1998-416F-B7EE-541B70771C21}" presName="compNode" presStyleCnt="0"/>
      <dgm:spPr/>
    </dgm:pt>
    <dgm:pt modelId="{F88087E7-E312-4C30-8497-33C9D60C1961}" type="pres">
      <dgm:prSet presAssocID="{90F9252E-1998-416F-B7EE-541B70771C21}" presName="bgRect" presStyleLbl="bgShp" presStyleIdx="0" presStyleCnt="3"/>
      <dgm:spPr/>
    </dgm:pt>
    <dgm:pt modelId="{2781C51E-0679-409C-B2D3-AA86C68CB487}" type="pres">
      <dgm:prSet presAssocID="{90F9252E-1998-416F-B7EE-541B70771C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AD748FDF-3087-4143-A4BF-837BEA8856C1}" type="pres">
      <dgm:prSet presAssocID="{90F9252E-1998-416F-B7EE-541B70771C21}" presName="spaceRect" presStyleCnt="0"/>
      <dgm:spPr/>
    </dgm:pt>
    <dgm:pt modelId="{CFFD6512-F0D9-42BD-9B3A-9124A5A00A3B}" type="pres">
      <dgm:prSet presAssocID="{90F9252E-1998-416F-B7EE-541B70771C21}" presName="parTx" presStyleLbl="revTx" presStyleIdx="0" presStyleCnt="3">
        <dgm:presLayoutVars>
          <dgm:chMax val="0"/>
          <dgm:chPref val="0"/>
        </dgm:presLayoutVars>
      </dgm:prSet>
      <dgm:spPr/>
    </dgm:pt>
    <dgm:pt modelId="{98C767AE-2710-47E0-9BF5-A0885B2CD3E3}" type="pres">
      <dgm:prSet presAssocID="{DEF93CA8-A35F-418F-9417-A739238DBFAB}" presName="sibTrans" presStyleCnt="0"/>
      <dgm:spPr/>
    </dgm:pt>
    <dgm:pt modelId="{41058EA1-4575-4223-A647-902050DE7FDA}" type="pres">
      <dgm:prSet presAssocID="{AE4AE326-9C7E-4944-91D9-FA7A7F149F53}" presName="compNode" presStyleCnt="0"/>
      <dgm:spPr/>
    </dgm:pt>
    <dgm:pt modelId="{333A621C-3E23-4593-826C-276BAD9BE4D0}" type="pres">
      <dgm:prSet presAssocID="{AE4AE326-9C7E-4944-91D9-FA7A7F149F53}" presName="bgRect" presStyleLbl="bgShp" presStyleIdx="1" presStyleCnt="3"/>
      <dgm:spPr/>
    </dgm:pt>
    <dgm:pt modelId="{1AD6C204-F684-4322-AC9A-D1569DDB8E66}" type="pres">
      <dgm:prSet presAssocID="{AE4AE326-9C7E-4944-91D9-FA7A7F149F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FA7274E-F05E-4B1B-BFEC-73875E82BF05}" type="pres">
      <dgm:prSet presAssocID="{AE4AE326-9C7E-4944-91D9-FA7A7F149F53}" presName="spaceRect" presStyleCnt="0"/>
      <dgm:spPr/>
    </dgm:pt>
    <dgm:pt modelId="{C559DCFD-61A7-4A65-90E7-4371283B45DB}" type="pres">
      <dgm:prSet presAssocID="{AE4AE326-9C7E-4944-91D9-FA7A7F149F53}" presName="parTx" presStyleLbl="revTx" presStyleIdx="1" presStyleCnt="3">
        <dgm:presLayoutVars>
          <dgm:chMax val="0"/>
          <dgm:chPref val="0"/>
        </dgm:presLayoutVars>
      </dgm:prSet>
      <dgm:spPr/>
    </dgm:pt>
    <dgm:pt modelId="{8ECFBFFE-3FBF-4E6E-86AA-DFD4EB8F5421}" type="pres">
      <dgm:prSet presAssocID="{0BC47EE2-C180-47DC-AA8F-40C8F7A7124B}" presName="sibTrans" presStyleCnt="0"/>
      <dgm:spPr/>
    </dgm:pt>
    <dgm:pt modelId="{4323A44C-6C5D-43F1-99F4-54A94F50648E}" type="pres">
      <dgm:prSet presAssocID="{B3C8EE92-3578-4457-9A60-CE1DE9D0AE05}" presName="compNode" presStyleCnt="0"/>
      <dgm:spPr/>
    </dgm:pt>
    <dgm:pt modelId="{0BBD4DA5-CA70-45A9-B843-B565AA9512E2}" type="pres">
      <dgm:prSet presAssocID="{B3C8EE92-3578-4457-9A60-CE1DE9D0AE05}" presName="bgRect" presStyleLbl="bgShp" presStyleIdx="2" presStyleCnt="3"/>
      <dgm:spPr/>
    </dgm:pt>
    <dgm:pt modelId="{D347AA62-3100-4510-B08A-5BED4C12410D}" type="pres">
      <dgm:prSet presAssocID="{B3C8EE92-3578-4457-9A60-CE1DE9D0AE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5A2E2015-05DC-4382-A1D8-015424C79402}" type="pres">
      <dgm:prSet presAssocID="{B3C8EE92-3578-4457-9A60-CE1DE9D0AE05}" presName="spaceRect" presStyleCnt="0"/>
      <dgm:spPr/>
    </dgm:pt>
    <dgm:pt modelId="{74106C7A-544E-498C-A709-EE1D9BBEB4B3}" type="pres">
      <dgm:prSet presAssocID="{B3C8EE92-3578-4457-9A60-CE1DE9D0AE05}" presName="parTx" presStyleLbl="revTx" presStyleIdx="2" presStyleCnt="3">
        <dgm:presLayoutVars>
          <dgm:chMax val="0"/>
          <dgm:chPref val="0"/>
        </dgm:presLayoutVars>
      </dgm:prSet>
      <dgm:spPr/>
    </dgm:pt>
  </dgm:ptLst>
  <dgm:cxnLst>
    <dgm:cxn modelId="{32678497-76AB-4422-BD5F-9F358245E202}" srcId="{EC91BF31-22C4-4204-9702-4BDE0DECB58B}" destId="{B3C8EE92-3578-4457-9A60-CE1DE9D0AE05}" srcOrd="2" destOrd="0" parTransId="{62C3AF93-F71F-4668-89B6-F949BBE4C1A5}" sibTransId="{B774E84E-C94D-4559-8104-D192B6BE0E19}"/>
    <dgm:cxn modelId="{F9F331C5-68CF-412D-A292-4247BB18A94C}" type="presOf" srcId="{B3C8EE92-3578-4457-9A60-CE1DE9D0AE05}" destId="{74106C7A-544E-498C-A709-EE1D9BBEB4B3}" srcOrd="0" destOrd="0" presId="urn:microsoft.com/office/officeart/2018/2/layout/IconVerticalSolidList"/>
    <dgm:cxn modelId="{C30B5AC7-463B-47D2-BDC1-4407A2446F08}" srcId="{EC91BF31-22C4-4204-9702-4BDE0DECB58B}" destId="{90F9252E-1998-416F-B7EE-541B70771C21}" srcOrd="0" destOrd="0" parTransId="{CF024649-DC80-441C-8A59-3D1ADD2AC814}" sibTransId="{DEF93CA8-A35F-418F-9417-A739238DBFAB}"/>
    <dgm:cxn modelId="{D35BC0C9-D30B-4CD5-A010-278432144B47}" type="presOf" srcId="{90F9252E-1998-416F-B7EE-541B70771C21}" destId="{CFFD6512-F0D9-42BD-9B3A-9124A5A00A3B}" srcOrd="0" destOrd="0" presId="urn:microsoft.com/office/officeart/2018/2/layout/IconVerticalSolidList"/>
    <dgm:cxn modelId="{E0CB45D8-3D37-4427-A767-8104F9E480D7}" type="presOf" srcId="{EC91BF31-22C4-4204-9702-4BDE0DECB58B}" destId="{98E9D951-6846-4099-B4C4-C99C36978145}" srcOrd="0" destOrd="0" presId="urn:microsoft.com/office/officeart/2018/2/layout/IconVerticalSolidList"/>
    <dgm:cxn modelId="{152E4EDF-0964-4FD4-91C3-501502E48E97}" srcId="{EC91BF31-22C4-4204-9702-4BDE0DECB58B}" destId="{AE4AE326-9C7E-4944-91D9-FA7A7F149F53}" srcOrd="1" destOrd="0" parTransId="{541C725A-C562-4C12-BE10-20988363A822}" sibTransId="{0BC47EE2-C180-47DC-AA8F-40C8F7A7124B}"/>
    <dgm:cxn modelId="{B9ECB4F8-447A-4C3F-93CE-3DAC4EBB9F45}" type="presOf" srcId="{AE4AE326-9C7E-4944-91D9-FA7A7F149F53}" destId="{C559DCFD-61A7-4A65-90E7-4371283B45DB}" srcOrd="0" destOrd="0" presId="urn:microsoft.com/office/officeart/2018/2/layout/IconVerticalSolidList"/>
    <dgm:cxn modelId="{FEB976B0-8FA8-475D-83D3-62B1916A310C}" type="presParOf" srcId="{98E9D951-6846-4099-B4C4-C99C36978145}" destId="{CF41D6B6-F819-4260-9679-C68E59F1C0F8}" srcOrd="0" destOrd="0" presId="urn:microsoft.com/office/officeart/2018/2/layout/IconVerticalSolidList"/>
    <dgm:cxn modelId="{054C9C90-3AB5-41FD-971B-E9F9BC0AA283}" type="presParOf" srcId="{CF41D6B6-F819-4260-9679-C68E59F1C0F8}" destId="{F88087E7-E312-4C30-8497-33C9D60C1961}" srcOrd="0" destOrd="0" presId="urn:microsoft.com/office/officeart/2018/2/layout/IconVerticalSolidList"/>
    <dgm:cxn modelId="{D9AC0950-398F-454C-844A-E925FEAE83D6}" type="presParOf" srcId="{CF41D6B6-F819-4260-9679-C68E59F1C0F8}" destId="{2781C51E-0679-409C-B2D3-AA86C68CB487}" srcOrd="1" destOrd="0" presId="urn:microsoft.com/office/officeart/2018/2/layout/IconVerticalSolidList"/>
    <dgm:cxn modelId="{53DD9111-99B1-4C42-A2F7-BDFC0D931B38}" type="presParOf" srcId="{CF41D6B6-F819-4260-9679-C68E59F1C0F8}" destId="{AD748FDF-3087-4143-A4BF-837BEA8856C1}" srcOrd="2" destOrd="0" presId="urn:microsoft.com/office/officeart/2018/2/layout/IconVerticalSolidList"/>
    <dgm:cxn modelId="{23546161-830E-4302-BCAF-BDB8F1D65732}" type="presParOf" srcId="{CF41D6B6-F819-4260-9679-C68E59F1C0F8}" destId="{CFFD6512-F0D9-42BD-9B3A-9124A5A00A3B}" srcOrd="3" destOrd="0" presId="urn:microsoft.com/office/officeart/2018/2/layout/IconVerticalSolidList"/>
    <dgm:cxn modelId="{894E98CE-DFFF-467A-9D9B-BF1F25EECD14}" type="presParOf" srcId="{98E9D951-6846-4099-B4C4-C99C36978145}" destId="{98C767AE-2710-47E0-9BF5-A0885B2CD3E3}" srcOrd="1" destOrd="0" presId="urn:microsoft.com/office/officeart/2018/2/layout/IconVerticalSolidList"/>
    <dgm:cxn modelId="{86A33C04-E893-474C-9434-17AD12AFBC88}" type="presParOf" srcId="{98E9D951-6846-4099-B4C4-C99C36978145}" destId="{41058EA1-4575-4223-A647-902050DE7FDA}" srcOrd="2" destOrd="0" presId="urn:microsoft.com/office/officeart/2018/2/layout/IconVerticalSolidList"/>
    <dgm:cxn modelId="{FDE2678B-26F0-473E-9863-98359157B15F}" type="presParOf" srcId="{41058EA1-4575-4223-A647-902050DE7FDA}" destId="{333A621C-3E23-4593-826C-276BAD9BE4D0}" srcOrd="0" destOrd="0" presId="urn:microsoft.com/office/officeart/2018/2/layout/IconVerticalSolidList"/>
    <dgm:cxn modelId="{5AF0F87F-116E-448C-A84F-016EE5D9FBDE}" type="presParOf" srcId="{41058EA1-4575-4223-A647-902050DE7FDA}" destId="{1AD6C204-F684-4322-AC9A-D1569DDB8E66}" srcOrd="1" destOrd="0" presId="urn:microsoft.com/office/officeart/2018/2/layout/IconVerticalSolidList"/>
    <dgm:cxn modelId="{7CD1620B-210D-42FB-8C25-DE68E232A894}" type="presParOf" srcId="{41058EA1-4575-4223-A647-902050DE7FDA}" destId="{0FA7274E-F05E-4B1B-BFEC-73875E82BF05}" srcOrd="2" destOrd="0" presId="urn:microsoft.com/office/officeart/2018/2/layout/IconVerticalSolidList"/>
    <dgm:cxn modelId="{5AB25738-90D7-4278-8ED1-D1077E2C6633}" type="presParOf" srcId="{41058EA1-4575-4223-A647-902050DE7FDA}" destId="{C559DCFD-61A7-4A65-90E7-4371283B45DB}" srcOrd="3" destOrd="0" presId="urn:microsoft.com/office/officeart/2018/2/layout/IconVerticalSolidList"/>
    <dgm:cxn modelId="{B099B52D-1C73-4EDB-B59B-9F6E10ADBCBA}" type="presParOf" srcId="{98E9D951-6846-4099-B4C4-C99C36978145}" destId="{8ECFBFFE-3FBF-4E6E-86AA-DFD4EB8F5421}" srcOrd="3" destOrd="0" presId="urn:microsoft.com/office/officeart/2018/2/layout/IconVerticalSolidList"/>
    <dgm:cxn modelId="{2CCB8B94-EAFD-4A4B-8AB1-9680BC792DBE}" type="presParOf" srcId="{98E9D951-6846-4099-B4C4-C99C36978145}" destId="{4323A44C-6C5D-43F1-99F4-54A94F50648E}" srcOrd="4" destOrd="0" presId="urn:microsoft.com/office/officeart/2018/2/layout/IconVerticalSolidList"/>
    <dgm:cxn modelId="{6EFA6CE7-1E91-4294-B5B0-92170EA7C906}" type="presParOf" srcId="{4323A44C-6C5D-43F1-99F4-54A94F50648E}" destId="{0BBD4DA5-CA70-45A9-B843-B565AA9512E2}" srcOrd="0" destOrd="0" presId="urn:microsoft.com/office/officeart/2018/2/layout/IconVerticalSolidList"/>
    <dgm:cxn modelId="{2D7F5455-EFCC-49E3-A4E1-9DA8B31A1560}" type="presParOf" srcId="{4323A44C-6C5D-43F1-99F4-54A94F50648E}" destId="{D347AA62-3100-4510-B08A-5BED4C12410D}" srcOrd="1" destOrd="0" presId="urn:microsoft.com/office/officeart/2018/2/layout/IconVerticalSolidList"/>
    <dgm:cxn modelId="{CBD35AF7-B58E-42C8-AF9D-3ED31A3E92E2}" type="presParOf" srcId="{4323A44C-6C5D-43F1-99F4-54A94F50648E}" destId="{5A2E2015-05DC-4382-A1D8-015424C79402}" srcOrd="2" destOrd="0" presId="urn:microsoft.com/office/officeart/2018/2/layout/IconVerticalSolidList"/>
    <dgm:cxn modelId="{2F984C2A-FF48-410E-B216-418F5CDF5D39}" type="presParOf" srcId="{4323A44C-6C5D-43F1-99F4-54A94F50648E}" destId="{74106C7A-544E-498C-A709-EE1D9BBEB4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DFBE4B-EF02-4DAE-A698-3C4259D998B1}" type="doc">
      <dgm:prSet loTypeId="urn:microsoft.com/office/officeart/2008/layout/LinedList" loCatId="list" qsTypeId="urn:microsoft.com/office/officeart/2005/8/quickstyle/simple1" qsCatId="simple" csTypeId="urn:microsoft.com/office/officeart/2005/8/colors/accent3_4" csCatId="accent3" phldr="1"/>
      <dgm:spPr/>
      <dgm:t>
        <a:bodyPr/>
        <a:lstStyle/>
        <a:p>
          <a:endParaRPr lang="en-US"/>
        </a:p>
      </dgm:t>
    </dgm:pt>
    <dgm:pt modelId="{36868096-CA9B-4971-9F49-216971AF8B80}">
      <dgm:prSet phldrT="[Text]" custT="1"/>
      <dgm:spPr/>
      <dgm:t>
        <a:bodyPr/>
        <a:lstStyle/>
        <a:p>
          <a:endParaRPr lang="en-US" sz="2800" dirty="0">
            <a:latin typeface="Calibri"/>
          </a:endParaRPr>
        </a:p>
      </dgm:t>
    </dgm:pt>
    <dgm:pt modelId="{775D749B-5A75-4206-8926-8DD01CBC7E7F}" type="parTrans" cxnId="{F115EB47-DE60-4045-A106-25D71A525577}">
      <dgm:prSet/>
      <dgm:spPr/>
      <dgm:t>
        <a:bodyPr/>
        <a:lstStyle/>
        <a:p>
          <a:endParaRPr lang="en-US"/>
        </a:p>
      </dgm:t>
    </dgm:pt>
    <dgm:pt modelId="{D41AC988-90DA-452D-BA8A-EAD1D91E3134}" type="sibTrans" cxnId="{F115EB47-DE60-4045-A106-25D71A525577}">
      <dgm:prSet/>
      <dgm:spPr/>
      <dgm:t>
        <a:bodyPr/>
        <a:lstStyle/>
        <a:p>
          <a:endParaRPr lang="en-US"/>
        </a:p>
      </dgm:t>
    </dgm:pt>
    <dgm:pt modelId="{4E452640-353B-4B32-8096-2660E35A74FF}" type="pres">
      <dgm:prSet presAssocID="{6FDFBE4B-EF02-4DAE-A698-3C4259D998B1}" presName="vert0" presStyleCnt="0">
        <dgm:presLayoutVars>
          <dgm:dir/>
          <dgm:animOne val="branch"/>
          <dgm:animLvl val="lvl"/>
        </dgm:presLayoutVars>
      </dgm:prSet>
      <dgm:spPr/>
    </dgm:pt>
    <dgm:pt modelId="{CD51EA28-21E3-48A2-A8EC-3933C9ED2EE2}" type="pres">
      <dgm:prSet presAssocID="{36868096-CA9B-4971-9F49-216971AF8B80}" presName="thickLine" presStyleLbl="alignNode1" presStyleIdx="0" presStyleCnt="1"/>
      <dgm:spPr/>
    </dgm:pt>
    <dgm:pt modelId="{AC91800C-CF9A-4BB6-ADF9-8CAEDB591C7D}" type="pres">
      <dgm:prSet presAssocID="{36868096-CA9B-4971-9F49-216971AF8B80}" presName="horz1" presStyleCnt="0"/>
      <dgm:spPr/>
    </dgm:pt>
    <dgm:pt modelId="{4CD764EF-B1DE-47CD-AC07-7E28B79F59EB}" type="pres">
      <dgm:prSet presAssocID="{36868096-CA9B-4971-9F49-216971AF8B80}" presName="tx1" presStyleLbl="revTx" presStyleIdx="0" presStyleCnt="1"/>
      <dgm:spPr/>
    </dgm:pt>
    <dgm:pt modelId="{03E90FCC-ED78-49F8-9C8F-FBE93460FE7C}" type="pres">
      <dgm:prSet presAssocID="{36868096-CA9B-4971-9F49-216971AF8B80}" presName="vert1" presStyleCnt="0"/>
      <dgm:spPr/>
    </dgm:pt>
  </dgm:ptLst>
  <dgm:cxnLst>
    <dgm:cxn modelId="{F115EB47-DE60-4045-A106-25D71A525577}" srcId="{6FDFBE4B-EF02-4DAE-A698-3C4259D998B1}" destId="{36868096-CA9B-4971-9F49-216971AF8B80}" srcOrd="0" destOrd="0" parTransId="{775D749B-5A75-4206-8926-8DD01CBC7E7F}" sibTransId="{D41AC988-90DA-452D-BA8A-EAD1D91E3134}"/>
    <dgm:cxn modelId="{61358694-137B-4062-AB0E-D65CFAFC5182}" type="presOf" srcId="{36868096-CA9B-4971-9F49-216971AF8B80}" destId="{4CD764EF-B1DE-47CD-AC07-7E28B79F59EB}" srcOrd="0" destOrd="0" presId="urn:microsoft.com/office/officeart/2008/layout/LinedList"/>
    <dgm:cxn modelId="{924FB2F3-3268-4FB4-A52E-F404CEA9021F}" type="presOf" srcId="{6FDFBE4B-EF02-4DAE-A698-3C4259D998B1}" destId="{4E452640-353B-4B32-8096-2660E35A74FF}" srcOrd="0" destOrd="0" presId="urn:microsoft.com/office/officeart/2008/layout/LinedList"/>
    <dgm:cxn modelId="{AC655D42-F5AC-4A9C-8CFA-EA09AA86A240}" type="presParOf" srcId="{4E452640-353B-4B32-8096-2660E35A74FF}" destId="{CD51EA28-21E3-48A2-A8EC-3933C9ED2EE2}" srcOrd="0" destOrd="0" presId="urn:microsoft.com/office/officeart/2008/layout/LinedList"/>
    <dgm:cxn modelId="{35704E91-0DED-4652-B103-88AD0DEAF949}" type="presParOf" srcId="{4E452640-353B-4B32-8096-2660E35A74FF}" destId="{AC91800C-CF9A-4BB6-ADF9-8CAEDB591C7D}" srcOrd="1" destOrd="0" presId="urn:microsoft.com/office/officeart/2008/layout/LinedList"/>
    <dgm:cxn modelId="{96EA5EF4-CF63-4746-935D-FFCA3DCDA8DD}" type="presParOf" srcId="{AC91800C-CF9A-4BB6-ADF9-8CAEDB591C7D}" destId="{4CD764EF-B1DE-47CD-AC07-7E28B79F59EB}" srcOrd="0" destOrd="0" presId="urn:microsoft.com/office/officeart/2008/layout/LinedList"/>
    <dgm:cxn modelId="{C1A9EA84-053B-4E7E-9E4F-2F38D9AAAE00}" type="presParOf" srcId="{AC91800C-CF9A-4BB6-ADF9-8CAEDB591C7D}" destId="{03E90FCC-ED78-49F8-9C8F-FBE93460FE7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7ACDB-47DF-4CC6-883A-A08F6C77B655}">
      <dsp:nvSpPr>
        <dsp:cNvPr id="0" name=""/>
        <dsp:cNvSpPr/>
      </dsp:nvSpPr>
      <dsp:spPr>
        <a:xfrm>
          <a:off x="472107" y="1063464"/>
          <a:ext cx="771240" cy="7712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2B1D8-208A-4D19-8C03-37144D5B5E26}">
      <dsp:nvSpPr>
        <dsp:cNvPr id="0" name=""/>
        <dsp:cNvSpPr/>
      </dsp:nvSpPr>
      <dsp:spPr>
        <a:xfrm>
          <a:off x="793" y="2091944"/>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CDC Work@Health</a:t>
          </a:r>
        </a:p>
      </dsp:txBody>
      <dsp:txXfrm>
        <a:off x="793" y="2091944"/>
        <a:ext cx="1713867" cy="685546"/>
      </dsp:txXfrm>
    </dsp:sp>
    <dsp:sp modelId="{39FD5CCD-BFE9-4DC2-9A1B-75B8CD47A79F}">
      <dsp:nvSpPr>
        <dsp:cNvPr id="0" name=""/>
        <dsp:cNvSpPr/>
      </dsp:nvSpPr>
      <dsp:spPr>
        <a:xfrm>
          <a:off x="2485901" y="1063464"/>
          <a:ext cx="771240" cy="7712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CE70F-D660-4C68-AC2F-4DDEE37EA8DF}">
      <dsp:nvSpPr>
        <dsp:cNvPr id="0" name=""/>
        <dsp:cNvSpPr/>
      </dsp:nvSpPr>
      <dsp:spPr>
        <a:xfrm>
          <a:off x="2014587" y="2091944"/>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Grant Funding</a:t>
          </a:r>
        </a:p>
      </dsp:txBody>
      <dsp:txXfrm>
        <a:off x="2014587" y="2091944"/>
        <a:ext cx="1713867" cy="685546"/>
      </dsp:txXfrm>
    </dsp:sp>
    <dsp:sp modelId="{E1635A5B-5349-4B7A-A342-4855E06C4547}">
      <dsp:nvSpPr>
        <dsp:cNvPr id="0" name=""/>
        <dsp:cNvSpPr/>
      </dsp:nvSpPr>
      <dsp:spPr>
        <a:xfrm>
          <a:off x="4499695" y="1063464"/>
          <a:ext cx="771240" cy="7712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0F7E04-8AC4-45AA-A546-68BBD97F0991}">
      <dsp:nvSpPr>
        <dsp:cNvPr id="0" name=""/>
        <dsp:cNvSpPr/>
      </dsp:nvSpPr>
      <dsp:spPr>
        <a:xfrm>
          <a:off x="4028381" y="2091944"/>
          <a:ext cx="1713867" cy="68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rgbClr val="002060"/>
              </a:solidFill>
              <a:latin typeface="Open Sans" panose="020B0606030504020204" pitchFamily="34" charset="0"/>
              <a:ea typeface="Open Sans" panose="020B0606030504020204" pitchFamily="34" charset="0"/>
              <a:cs typeface="Open Sans" panose="020B0606030504020204" pitchFamily="34" charset="0"/>
            </a:rPr>
            <a:t>Workplace Wellness Membership</a:t>
          </a:r>
        </a:p>
      </dsp:txBody>
      <dsp:txXfrm>
        <a:off x="4028381" y="2091944"/>
        <a:ext cx="1713867" cy="685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087E7-E312-4C30-8497-33C9D60C1961}">
      <dsp:nvSpPr>
        <dsp:cNvPr id="0" name=""/>
        <dsp:cNvSpPr/>
      </dsp:nvSpPr>
      <dsp:spPr>
        <a:xfrm>
          <a:off x="0" y="488"/>
          <a:ext cx="5328412" cy="11420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1C51E-0679-409C-B2D3-AA86C68CB487}">
      <dsp:nvSpPr>
        <dsp:cNvPr id="0" name=""/>
        <dsp:cNvSpPr/>
      </dsp:nvSpPr>
      <dsp:spPr>
        <a:xfrm>
          <a:off x="345475" y="257453"/>
          <a:ext cx="628137" cy="6281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FD6512-F0D9-42BD-9B3A-9124A5A00A3B}">
      <dsp:nvSpPr>
        <dsp:cNvPr id="0" name=""/>
        <dsp:cNvSpPr/>
      </dsp:nvSpPr>
      <dsp:spPr>
        <a:xfrm>
          <a:off x="1319088" y="488"/>
          <a:ext cx="4009323" cy="1142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69" tIns="120869" rIns="120869" bIns="120869" numCol="1" spcCol="1270" anchor="ctr" anchorCtr="0">
          <a:noAutofit/>
        </a:bodyPr>
        <a:lstStyle/>
        <a:p>
          <a:pPr marL="0" lvl="0" indent="0" algn="l" defTabSz="1022350">
            <a:lnSpc>
              <a:spcPct val="100000"/>
            </a:lnSpc>
            <a:spcBef>
              <a:spcPct val="0"/>
            </a:spcBef>
            <a:spcAft>
              <a:spcPct val="35000"/>
            </a:spcAft>
            <a:buNone/>
          </a:pPr>
          <a:r>
            <a:rPr lang="en-US" sz="2300" kern="1200"/>
            <a:t>$1000 to jumpstart your program</a:t>
          </a:r>
        </a:p>
      </dsp:txBody>
      <dsp:txXfrm>
        <a:off x="1319088" y="488"/>
        <a:ext cx="4009323" cy="1142067"/>
      </dsp:txXfrm>
    </dsp:sp>
    <dsp:sp modelId="{333A621C-3E23-4593-826C-276BAD9BE4D0}">
      <dsp:nvSpPr>
        <dsp:cNvPr id="0" name=""/>
        <dsp:cNvSpPr/>
      </dsp:nvSpPr>
      <dsp:spPr>
        <a:xfrm>
          <a:off x="0" y="1428073"/>
          <a:ext cx="5328412" cy="11420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6C204-F684-4322-AC9A-D1569DDB8E66}">
      <dsp:nvSpPr>
        <dsp:cNvPr id="0" name=""/>
        <dsp:cNvSpPr/>
      </dsp:nvSpPr>
      <dsp:spPr>
        <a:xfrm>
          <a:off x="345475" y="1685038"/>
          <a:ext cx="628137" cy="6281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59DCFD-61A7-4A65-90E7-4371283B45DB}">
      <dsp:nvSpPr>
        <dsp:cNvPr id="0" name=""/>
        <dsp:cNvSpPr/>
      </dsp:nvSpPr>
      <dsp:spPr>
        <a:xfrm>
          <a:off x="1319088" y="1428073"/>
          <a:ext cx="4009323" cy="1142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69" tIns="120869" rIns="120869" bIns="120869" numCol="1" spcCol="1270" anchor="ctr" anchorCtr="0">
          <a:noAutofit/>
        </a:bodyPr>
        <a:lstStyle/>
        <a:p>
          <a:pPr marL="0" lvl="0" indent="0" algn="l" defTabSz="1022350">
            <a:lnSpc>
              <a:spcPct val="100000"/>
            </a:lnSpc>
            <a:spcBef>
              <a:spcPct val="0"/>
            </a:spcBef>
            <a:spcAft>
              <a:spcPct val="35000"/>
            </a:spcAft>
            <a:buNone/>
          </a:pPr>
          <a:r>
            <a:rPr lang="en-US" sz="2300" kern="1200"/>
            <a:t>Must have 1 Work@Health certified employee</a:t>
          </a:r>
        </a:p>
      </dsp:txBody>
      <dsp:txXfrm>
        <a:off x="1319088" y="1428073"/>
        <a:ext cx="4009323" cy="1142067"/>
      </dsp:txXfrm>
    </dsp:sp>
    <dsp:sp modelId="{0BBD4DA5-CA70-45A9-B843-B565AA9512E2}">
      <dsp:nvSpPr>
        <dsp:cNvPr id="0" name=""/>
        <dsp:cNvSpPr/>
      </dsp:nvSpPr>
      <dsp:spPr>
        <a:xfrm>
          <a:off x="0" y="2855657"/>
          <a:ext cx="5328412" cy="11420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47AA62-3100-4510-B08A-5BED4C12410D}">
      <dsp:nvSpPr>
        <dsp:cNvPr id="0" name=""/>
        <dsp:cNvSpPr/>
      </dsp:nvSpPr>
      <dsp:spPr>
        <a:xfrm>
          <a:off x="345475" y="3112623"/>
          <a:ext cx="628137" cy="6281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106C7A-544E-498C-A709-EE1D9BBEB4B3}">
      <dsp:nvSpPr>
        <dsp:cNvPr id="0" name=""/>
        <dsp:cNvSpPr/>
      </dsp:nvSpPr>
      <dsp:spPr>
        <a:xfrm>
          <a:off x="1319088" y="2855657"/>
          <a:ext cx="4009323" cy="1142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69" tIns="120869" rIns="120869" bIns="120869" numCol="1" spcCol="1270" anchor="ctr" anchorCtr="0">
          <a:noAutofit/>
        </a:bodyPr>
        <a:lstStyle/>
        <a:p>
          <a:pPr marL="0" lvl="0" indent="0" algn="l" defTabSz="1022350">
            <a:lnSpc>
              <a:spcPct val="100000"/>
            </a:lnSpc>
            <a:spcBef>
              <a:spcPct val="0"/>
            </a:spcBef>
            <a:spcAft>
              <a:spcPct val="35000"/>
            </a:spcAft>
            <a:buNone/>
          </a:pPr>
          <a:r>
            <a:rPr lang="en-US" sz="2300" kern="1200" dirty="0"/>
            <a:t>Implement one Policy, System and Environment change</a:t>
          </a:r>
        </a:p>
      </dsp:txBody>
      <dsp:txXfrm>
        <a:off x="1319088" y="2855657"/>
        <a:ext cx="4009323" cy="11420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1EA28-21E3-48A2-A8EC-3933C9ED2EE2}">
      <dsp:nvSpPr>
        <dsp:cNvPr id="0" name=""/>
        <dsp:cNvSpPr/>
      </dsp:nvSpPr>
      <dsp:spPr>
        <a:xfrm>
          <a:off x="0" y="0"/>
          <a:ext cx="8390743" cy="0"/>
        </a:xfrm>
        <a:prstGeom prst="line">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D764EF-B1DE-47CD-AC07-7E28B79F59EB}">
      <dsp:nvSpPr>
        <dsp:cNvPr id="0" name=""/>
        <dsp:cNvSpPr/>
      </dsp:nvSpPr>
      <dsp:spPr>
        <a:xfrm>
          <a:off x="0" y="0"/>
          <a:ext cx="8390743" cy="393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latin typeface="Calibri"/>
          </a:endParaRPr>
        </a:p>
      </dsp:txBody>
      <dsp:txXfrm>
        <a:off x="0" y="0"/>
        <a:ext cx="8390743" cy="393080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Audrey</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Audrey</a:t>
            </a:r>
          </a:p>
          <a:p>
            <a:pPr marL="158750" indent="0">
              <a:buNone/>
            </a:pPr>
            <a:r>
              <a:rPr lang="en-US" b="1" dirty="0"/>
              <a:t>Poll 1 (Lakin)</a:t>
            </a:r>
          </a:p>
        </p:txBody>
      </p:sp>
    </p:spTree>
    <p:extLst>
      <p:ext uri="{BB962C8B-B14F-4D97-AF65-F5344CB8AC3E}">
        <p14:creationId xmlns:p14="http://schemas.microsoft.com/office/powerpoint/2010/main" val="3409164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Samantha</a:t>
            </a:r>
          </a:p>
          <a:p>
            <a:pPr marL="158750" indent="0">
              <a:buNone/>
            </a:pPr>
            <a:endParaRPr lang="en-US" dirty="0"/>
          </a:p>
        </p:txBody>
      </p:sp>
    </p:spTree>
    <p:extLst>
      <p:ext uri="{BB962C8B-B14F-4D97-AF65-F5344CB8AC3E}">
        <p14:creationId xmlns:p14="http://schemas.microsoft.com/office/powerpoint/2010/main" val="143644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783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Audrey/Lakin</a:t>
            </a:r>
            <a:endParaRPr dirty="0"/>
          </a:p>
        </p:txBody>
      </p:sp>
    </p:spTree>
    <p:extLst>
      <p:ext uri="{BB962C8B-B14F-4D97-AF65-F5344CB8AC3E}">
        <p14:creationId xmlns:p14="http://schemas.microsoft.com/office/powerpoint/2010/main" val="344982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Audrey</a:t>
            </a:r>
          </a:p>
        </p:txBody>
      </p:sp>
    </p:spTree>
    <p:extLst>
      <p:ext uri="{BB962C8B-B14F-4D97-AF65-F5344CB8AC3E}">
        <p14:creationId xmlns:p14="http://schemas.microsoft.com/office/powerpoint/2010/main" val="3907085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Audrey</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a7274a1822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a7274a1822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Audrey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Audrey</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996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62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90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4944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extLst>
      <p:ext uri="{BB962C8B-B14F-4D97-AF65-F5344CB8AC3E}">
        <p14:creationId xmlns:p14="http://schemas.microsoft.com/office/powerpoint/2010/main" val="2237732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221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7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7374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extLst>
      <p:ext uri="{BB962C8B-B14F-4D97-AF65-F5344CB8AC3E}">
        <p14:creationId xmlns:p14="http://schemas.microsoft.com/office/powerpoint/2010/main" val="4000551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989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6547-F6EC-401F-A67E-0CC2A2B0C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711A0-7F2A-48CC-B281-4D445CD22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37CC2-41CC-464B-9B24-C94461AB61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0D5622-5FA7-48D6-A520-1EC75A5BB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61769-751C-405D-A895-3E520436DD34}"/>
              </a:ext>
            </a:extLst>
          </p:cNvPr>
          <p:cNvSpPr>
            <a:spLocks noGrp="1"/>
          </p:cNvSpPr>
          <p:nvPr>
            <p:ph type="sldNum" sz="quarter" idx="12"/>
          </p:nvPr>
        </p:nvSpPr>
        <p:spPr/>
        <p:txBody>
          <a:bodyPr/>
          <a:lstStyle/>
          <a:p>
            <a:fld id="{A0CF7BE5-968D-4346-9670-960905EC0CF1}" type="slidenum">
              <a:rPr lang="en-US" smtClean="0"/>
              <a:t>‹#›</a:t>
            </a:fld>
            <a:endParaRPr lang="en-US"/>
          </a:p>
        </p:txBody>
      </p:sp>
    </p:spTree>
    <p:extLst>
      <p:ext uri="{BB962C8B-B14F-4D97-AF65-F5344CB8AC3E}">
        <p14:creationId xmlns:p14="http://schemas.microsoft.com/office/powerpoint/2010/main" val="670838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0927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523128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3951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19080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46739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56986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5422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8456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59268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9" name="Footer Placeholder 8"/>
          <p:cNvSpPr>
            <a:spLocks noGrp="1"/>
          </p:cNvSpPr>
          <p:nvPr>
            <p:ph type="ftr" sz="quarter" idx="11"/>
          </p:nvPr>
        </p:nvSpPr>
        <p:spPr>
          <a:xfrm>
            <a:off x="2624326" y="4767263"/>
            <a:ext cx="4433638" cy="273844"/>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783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40486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1304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388774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7"/>
        <p:cNvGrpSpPr/>
        <p:nvPr/>
      </p:nvGrpSpPr>
      <p:grpSpPr>
        <a:xfrm>
          <a:off x="0" y="0"/>
          <a:ext cx="0" cy="0"/>
          <a:chOff x="0" y="0"/>
          <a:chExt cx="0" cy="0"/>
        </a:xfrm>
      </p:grpSpPr>
      <p:pic>
        <p:nvPicPr>
          <p:cNvPr id="298" name="Google Shape;298;p6"/>
          <p:cNvPicPr preferRelativeResize="0"/>
          <p:nvPr/>
        </p:nvPicPr>
        <p:blipFill>
          <a:blip r:embed="rId2">
            <a:alphaModFix amt="66000"/>
          </a:blip>
          <a:stretch>
            <a:fillRect/>
          </a:stretch>
        </p:blipFill>
        <p:spPr>
          <a:xfrm rot="1326164" flipH="1">
            <a:off x="2960862" y="1361553"/>
            <a:ext cx="3222304" cy="2224797"/>
          </a:xfrm>
          <a:prstGeom prst="rect">
            <a:avLst/>
          </a:prstGeom>
          <a:noFill/>
          <a:ln>
            <a:noFill/>
          </a:ln>
        </p:spPr>
      </p:pic>
      <p:pic>
        <p:nvPicPr>
          <p:cNvPr id="299" name="Google Shape;299;p6"/>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00" name="Google Shape;300;p6"/>
          <p:cNvGrpSpPr/>
          <p:nvPr/>
        </p:nvGrpSpPr>
        <p:grpSpPr>
          <a:xfrm rot="-987768">
            <a:off x="-733895" y="3875634"/>
            <a:ext cx="1344359" cy="1995308"/>
            <a:chOff x="272875" y="1527563"/>
            <a:chExt cx="255950" cy="455000"/>
          </a:xfrm>
        </p:grpSpPr>
        <p:sp>
          <p:nvSpPr>
            <p:cNvPr id="301" name="Google Shape;301;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6" name="Google Shape;336;p6"/>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37" name="Google Shape;337;p6"/>
          <p:cNvPicPr preferRelativeResize="0"/>
          <p:nvPr/>
        </p:nvPicPr>
        <p:blipFill>
          <a:blip r:embed="rId5">
            <a:alphaModFix amt="62000"/>
          </a:blip>
          <a:stretch>
            <a:fillRect/>
          </a:stretch>
        </p:blipFill>
        <p:spPr>
          <a:xfrm rot="9368145" flipH="1">
            <a:off x="-1509155" y="-1246007"/>
            <a:ext cx="2894870" cy="2593321"/>
          </a:xfrm>
          <a:prstGeom prst="rect">
            <a:avLst/>
          </a:prstGeom>
          <a:noFill/>
          <a:ln>
            <a:noFill/>
          </a:ln>
        </p:spPr>
      </p:pic>
      <p:grpSp>
        <p:nvGrpSpPr>
          <p:cNvPr id="338" name="Google Shape;338;p6"/>
          <p:cNvGrpSpPr/>
          <p:nvPr/>
        </p:nvGrpSpPr>
        <p:grpSpPr>
          <a:xfrm rot="5400065">
            <a:off x="8667137" y="-1129839"/>
            <a:ext cx="1344377" cy="1995312"/>
            <a:chOff x="272875" y="1527563"/>
            <a:chExt cx="255950" cy="455000"/>
          </a:xfrm>
        </p:grpSpPr>
        <p:sp>
          <p:nvSpPr>
            <p:cNvPr id="339" name="Google Shape;339;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3566522" y="1727900"/>
            <a:ext cx="2028900" cy="1714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75" name="Google Shape;375;p6"/>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76" name="Google Shape;376;p6"/>
          <p:cNvSpPr/>
          <p:nvPr/>
        </p:nvSpPr>
        <p:spPr>
          <a:xfrm rot="-7373435">
            <a:off x="3439495" y="5025020"/>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171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91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44980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371419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308099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496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4807683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2" r:id="rId6"/>
    <p:sldLayoutId id="2147483693" r:id="rId7"/>
    <p:sldLayoutId id="2147483695" r:id="rId8"/>
    <p:sldLayoutId id="2147483697"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5/17/2021</a:t>
            </a:fld>
            <a:endParaRPr lang="en-US" dirty="0"/>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67466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2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mailto:cpollard@hsc.wvu.edu" TargetMode="External"/><Relationship Id="rId13" Type="http://schemas.openxmlformats.org/officeDocument/2006/relationships/hyperlink" Target="mailto:mswim@hsc.wvu.edu" TargetMode="External"/><Relationship Id="rId3" Type="http://schemas.openxmlformats.org/officeDocument/2006/relationships/image" Target="../media/image27.png"/><Relationship Id="rId7" Type="http://schemas.openxmlformats.org/officeDocument/2006/relationships/hyperlink" Target="mailto:abaus@hsc.wvu.edu" TargetMode="External"/><Relationship Id="rId12" Type="http://schemas.openxmlformats.org/officeDocument/2006/relationships/hyperlink" Target="mailto:tjarrett@hsc.wvu.edu"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hyperlink" Target="mailto:audrey.semel@hsc.wvu.edu" TargetMode="External"/><Relationship Id="rId5" Type="http://schemas.openxmlformats.org/officeDocument/2006/relationships/image" Target="../media/image28.png"/><Relationship Id="rId15" Type="http://schemas.openxmlformats.org/officeDocument/2006/relationships/image" Target="../media/image24.png"/><Relationship Id="rId10" Type="http://schemas.openxmlformats.org/officeDocument/2006/relationships/hyperlink" Target="mailto:alcalkins@hsc.wvu.edu" TargetMode="External"/><Relationship Id="rId4" Type="http://schemas.openxmlformats.org/officeDocument/2006/relationships/image" Target="../media/image58.png"/><Relationship Id="rId9" Type="http://schemas.openxmlformats.org/officeDocument/2006/relationships/hyperlink" Target="mailto:sshawley@hsc.wvu.edu" TargetMode="External"/><Relationship Id="rId14" Type="http://schemas.openxmlformats.org/officeDocument/2006/relationships/hyperlink" Target="mailto:divya.gadde@hsc.wvu.edu"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wvhealthconnection.com"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61.png"/><Relationship Id="rId5" Type="http://schemas.openxmlformats.org/officeDocument/2006/relationships/diagramQuickStyle" Target="../diagrams/quickStyle3.xml"/><Relationship Id="rId10" Type="http://schemas.openxmlformats.org/officeDocument/2006/relationships/image" Target="../media/image60.jpeg"/><Relationship Id="rId4" Type="http://schemas.openxmlformats.org/officeDocument/2006/relationships/diagramLayout" Target="../diagrams/layout3.xml"/><Relationship Id="rId9" Type="http://schemas.openxmlformats.org/officeDocument/2006/relationships/hyperlink" Target="mailto:wvhealthconnection@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20.xml"/><Relationship Id="rId5" Type="http://schemas.openxmlformats.org/officeDocument/2006/relationships/image" Target="../media/image43.jpg"/><Relationship Id="rId4" Type="http://schemas.openxmlformats.org/officeDocument/2006/relationships/image" Target="../media/image42.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378170" y="2920599"/>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6401977" y="1486901"/>
            <a:ext cx="2894876" cy="2593327"/>
          </a:xfrm>
          <a:prstGeom prst="rect">
            <a:avLst/>
          </a:prstGeom>
          <a:noFill/>
          <a:ln>
            <a:noFill/>
          </a:ln>
        </p:spPr>
      </p:pic>
      <p:sp>
        <p:nvSpPr>
          <p:cNvPr id="2128" name="Google Shape;2128;p38"/>
          <p:cNvSpPr txBox="1">
            <a:spLocks noGrp="1"/>
          </p:cNvSpPr>
          <p:nvPr>
            <p:ph type="ctrTitle"/>
          </p:nvPr>
        </p:nvSpPr>
        <p:spPr>
          <a:xfrm>
            <a:off x="324140" y="1667022"/>
            <a:ext cx="8475201" cy="15579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Retreat Mini Session #1</a:t>
            </a:r>
            <a:br>
              <a:rPr lang="en" sz="4800" dirty="0"/>
            </a:br>
            <a:r>
              <a:rPr lang="en" sz="4800" dirty="0"/>
              <a:t>WORKPLACE WELLNESS</a:t>
            </a:r>
            <a:endParaRPr sz="4800" dirty="0"/>
          </a:p>
        </p:txBody>
      </p:sp>
      <p:sp>
        <p:nvSpPr>
          <p:cNvPr id="2129" name="Google Shape;2129;p38"/>
          <p:cNvSpPr txBox="1">
            <a:spLocks noGrp="1"/>
          </p:cNvSpPr>
          <p:nvPr>
            <p:ph type="subTitle" idx="1"/>
          </p:nvPr>
        </p:nvSpPr>
        <p:spPr>
          <a:xfrm>
            <a:off x="720000" y="3224960"/>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W</a:t>
            </a:r>
            <a:r>
              <a:rPr lang="en" sz="1800" dirty="0"/>
              <a:t>ith Veronica Crosier at Active Southern WV</a:t>
            </a:r>
          </a:p>
          <a:p>
            <a:pPr marL="0" lvl="0" indent="0" algn="ctr" rtl="0">
              <a:spcBef>
                <a:spcPts val="0"/>
              </a:spcBef>
              <a:spcAft>
                <a:spcPts val="0"/>
              </a:spcAft>
              <a:buNone/>
            </a:pPr>
            <a:r>
              <a:rPr lang="en" dirty="0"/>
              <a:t>May 10</a:t>
            </a:r>
            <a:r>
              <a:rPr lang="en" baseline="30000" dirty="0"/>
              <a:t>th</a:t>
            </a:r>
            <a:r>
              <a:rPr lang="en" dirty="0"/>
              <a:t>, 2021, 1-2PM</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picture containing logo&#10;&#10;Description automatically generated">
            <a:extLst>
              <a:ext uri="{FF2B5EF4-FFF2-40B4-BE49-F238E27FC236}">
                <a16:creationId xmlns:a16="http://schemas.microsoft.com/office/drawing/2014/main" id="{2AC3387F-00F9-4953-9DB9-A2884A21ED8C}"/>
              </a:ext>
            </a:extLst>
          </p:cNvPr>
          <p:cNvPicPr>
            <a:picLocks noChangeAspect="1"/>
          </p:cNvPicPr>
          <p:nvPr/>
        </p:nvPicPr>
        <p:blipFill>
          <a:blip r:embed="rId5"/>
          <a:stretch>
            <a:fillRect/>
          </a:stretch>
        </p:blipFill>
        <p:spPr>
          <a:xfrm>
            <a:off x="3717000" y="227671"/>
            <a:ext cx="1709999" cy="17159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758CBAB-5583-4F72-84A9-D7EE64756913}"/>
              </a:ext>
            </a:extLst>
          </p:cNvPr>
          <p:cNvSpPr txBox="1"/>
          <p:nvPr/>
        </p:nvSpPr>
        <p:spPr>
          <a:xfrm>
            <a:off x="278607" y="432428"/>
            <a:ext cx="4350544" cy="1036759"/>
          </a:xfrm>
          <a:prstGeom prst="rect">
            <a:avLst/>
          </a:prstGeom>
          <a:noFill/>
        </p:spPr>
        <p:txBody>
          <a:bodyPr wrap="square">
            <a:spAutoFit/>
          </a:bodyPr>
          <a:lstStyle/>
          <a:p>
            <a:pPr defTabSz="342900">
              <a:lnSpc>
                <a:spcPct val="150000"/>
              </a:lnSpc>
              <a:buClrTx/>
            </a:pPr>
            <a:r>
              <a:rPr lang="en-US" sz="1050" i="1" kern="1200" dirty="0">
                <a:latin typeface="Corbel" panose="020B0503020204020204"/>
                <a:ea typeface="+mn-ea"/>
                <a:cs typeface="+mn-cs"/>
              </a:rPr>
              <a:t>“I didn't know Kay very well before this program, and now we have become exercise pals. We talk each day and motivate each other to keep working. Kay is my hero and friend.” </a:t>
            </a:r>
          </a:p>
          <a:p>
            <a:pPr marL="342900" lvl="1" defTabSz="342900">
              <a:lnSpc>
                <a:spcPct val="150000"/>
              </a:lnSpc>
              <a:buClrTx/>
            </a:pPr>
            <a:r>
              <a:rPr lang="en-US" sz="1050" kern="1200" dirty="0">
                <a:latin typeface="Corbel" panose="020B0503020204020204"/>
                <a:ea typeface="+mn-ea"/>
                <a:cs typeface="+mn-cs"/>
              </a:rPr>
              <a:t>– Tracy Wayne, Clay Middle School</a:t>
            </a:r>
          </a:p>
        </p:txBody>
      </p:sp>
      <p:sp>
        <p:nvSpPr>
          <p:cNvPr id="9" name="TextBox 8">
            <a:extLst>
              <a:ext uri="{FF2B5EF4-FFF2-40B4-BE49-F238E27FC236}">
                <a16:creationId xmlns:a16="http://schemas.microsoft.com/office/drawing/2014/main" id="{8B213615-67C4-4907-AB1A-5D0B75F186CA}"/>
              </a:ext>
            </a:extLst>
          </p:cNvPr>
          <p:cNvSpPr txBox="1"/>
          <p:nvPr/>
        </p:nvSpPr>
        <p:spPr>
          <a:xfrm>
            <a:off x="4749653" y="1625631"/>
            <a:ext cx="4272903" cy="1521507"/>
          </a:xfrm>
          <a:prstGeom prst="rect">
            <a:avLst/>
          </a:prstGeom>
          <a:noFill/>
        </p:spPr>
        <p:txBody>
          <a:bodyPr wrap="square">
            <a:spAutoFit/>
          </a:bodyPr>
          <a:lstStyle/>
          <a:p>
            <a:pPr defTabSz="342900">
              <a:lnSpc>
                <a:spcPct val="150000"/>
              </a:lnSpc>
              <a:buClrTx/>
            </a:pPr>
            <a:r>
              <a:rPr lang="en-US" sz="1050" i="1" kern="1200" dirty="0">
                <a:latin typeface="Corbel" panose="020B0503020204020204"/>
                <a:ea typeface="+mn-ea"/>
                <a:cs typeface="+mn-cs"/>
              </a:rPr>
              <a:t>“We knew there was going to be some resistance in the beginning, but as we began to bring in more equipment and they saw the environment changing, you could see and hear the mindset changing. Many people have started a weight loss group and are supporting each other…there is an increasing interest in what we will do next and how they can get involved.” </a:t>
            </a:r>
          </a:p>
          <a:p>
            <a:pPr marL="342900" lvl="1" defTabSz="342900">
              <a:lnSpc>
                <a:spcPct val="150000"/>
              </a:lnSpc>
              <a:buClrTx/>
            </a:pPr>
            <a:r>
              <a:rPr lang="en-US" sz="1050" kern="1200" dirty="0">
                <a:latin typeface="Corbel" panose="020B0503020204020204"/>
                <a:ea typeface="+mn-ea"/>
                <a:cs typeface="+mn-cs"/>
              </a:rPr>
              <a:t>– Ashley Starcher, Old Colony Company of GKV</a:t>
            </a:r>
          </a:p>
        </p:txBody>
      </p:sp>
      <p:sp>
        <p:nvSpPr>
          <p:cNvPr id="11" name="TextBox 10">
            <a:extLst>
              <a:ext uri="{FF2B5EF4-FFF2-40B4-BE49-F238E27FC236}">
                <a16:creationId xmlns:a16="http://schemas.microsoft.com/office/drawing/2014/main" id="{6C32C58E-1B01-4EB6-9610-1D36B31A13B7}"/>
              </a:ext>
            </a:extLst>
          </p:cNvPr>
          <p:cNvSpPr txBox="1"/>
          <p:nvPr/>
        </p:nvSpPr>
        <p:spPr>
          <a:xfrm>
            <a:off x="278607" y="3288387"/>
            <a:ext cx="4296965" cy="1763881"/>
          </a:xfrm>
          <a:prstGeom prst="rect">
            <a:avLst/>
          </a:prstGeom>
          <a:noFill/>
        </p:spPr>
        <p:txBody>
          <a:bodyPr wrap="square">
            <a:spAutoFit/>
          </a:bodyPr>
          <a:lstStyle/>
          <a:p>
            <a:pPr defTabSz="342900">
              <a:lnSpc>
                <a:spcPct val="150000"/>
              </a:lnSpc>
              <a:buClrTx/>
            </a:pPr>
            <a:r>
              <a:rPr lang="en-US" sz="1050" i="1" kern="1200" dirty="0">
                <a:latin typeface="Corbel" panose="020B0503020204020204"/>
                <a:ea typeface="+mn-ea"/>
                <a:cs typeface="+mn-cs"/>
              </a:rPr>
              <a:t>“The faculty and staff at Sutton Elementary School has totally embraced the workplace wellness idea!  We have several teachers that have lost weight, a group that is now walking, and you see our water bottles on almost every desk!  Health and wellness signs are up in our elevator, hallways, and teacher mailbox area.  Every Friday, the PE teacher is doing a yoga class and the staff receives a weekly exercise and yoga video.”</a:t>
            </a:r>
            <a:r>
              <a:rPr lang="en-US" sz="1050" kern="1200" dirty="0">
                <a:latin typeface="Corbel" panose="020B0503020204020204"/>
                <a:ea typeface="+mn-ea"/>
                <a:cs typeface="+mn-cs"/>
              </a:rPr>
              <a:t> </a:t>
            </a:r>
          </a:p>
          <a:p>
            <a:pPr marL="342900" lvl="1" defTabSz="342900">
              <a:lnSpc>
                <a:spcPct val="150000"/>
              </a:lnSpc>
              <a:buClrTx/>
            </a:pPr>
            <a:r>
              <a:rPr lang="en-US" sz="1050" kern="1200" dirty="0">
                <a:latin typeface="Corbel" panose="020B0503020204020204"/>
                <a:ea typeface="+mn-ea"/>
                <a:cs typeface="+mn-cs"/>
              </a:rPr>
              <a:t>– Susan Schiefer, Sutton Elementary</a:t>
            </a:r>
          </a:p>
        </p:txBody>
      </p:sp>
      <p:pic>
        <p:nvPicPr>
          <p:cNvPr id="13" name="Picture 12" descr="A picture containing person, outdoor, rock, stone&#10;&#10;Description automatically generated">
            <a:extLst>
              <a:ext uri="{FF2B5EF4-FFF2-40B4-BE49-F238E27FC236}">
                <a16:creationId xmlns:a16="http://schemas.microsoft.com/office/drawing/2014/main" id="{56F54062-A951-4564-8526-EBCC0BDFE680}"/>
              </a:ext>
            </a:extLst>
          </p:cNvPr>
          <p:cNvPicPr>
            <a:picLocks noChangeAspect="1"/>
          </p:cNvPicPr>
          <p:nvPr/>
        </p:nvPicPr>
        <p:blipFill>
          <a:blip r:embed="rId2"/>
          <a:stretch>
            <a:fillRect/>
          </a:stretch>
        </p:blipFill>
        <p:spPr>
          <a:xfrm rot="5400000">
            <a:off x="48323" y="1689252"/>
            <a:ext cx="1842266" cy="1381700"/>
          </a:xfrm>
          <a:prstGeom prst="rect">
            <a:avLst/>
          </a:prstGeom>
        </p:spPr>
      </p:pic>
      <p:pic>
        <p:nvPicPr>
          <p:cNvPr id="15" name="Picture 14" descr="A group of people in a gym&#10;&#10;Description automatically generated with medium confidence">
            <a:extLst>
              <a:ext uri="{FF2B5EF4-FFF2-40B4-BE49-F238E27FC236}">
                <a16:creationId xmlns:a16="http://schemas.microsoft.com/office/drawing/2014/main" id="{6358D32A-3FFF-420D-A4CD-BA37F244F81E}"/>
              </a:ext>
            </a:extLst>
          </p:cNvPr>
          <p:cNvPicPr>
            <a:picLocks noChangeAspect="1"/>
          </p:cNvPicPr>
          <p:nvPr/>
        </p:nvPicPr>
        <p:blipFill>
          <a:blip r:embed="rId3"/>
          <a:stretch>
            <a:fillRect/>
          </a:stretch>
        </p:blipFill>
        <p:spPr>
          <a:xfrm>
            <a:off x="6272212" y="3432226"/>
            <a:ext cx="2750344" cy="1596974"/>
          </a:xfrm>
          <a:prstGeom prst="rect">
            <a:avLst/>
          </a:prstGeom>
        </p:spPr>
      </p:pic>
      <p:pic>
        <p:nvPicPr>
          <p:cNvPr id="17" name="Picture 16" descr="A picture containing outdoor, person, cement&#10;&#10;Description automatically generated">
            <a:extLst>
              <a:ext uri="{FF2B5EF4-FFF2-40B4-BE49-F238E27FC236}">
                <a16:creationId xmlns:a16="http://schemas.microsoft.com/office/drawing/2014/main" id="{0BA620BD-42D1-4A10-A146-D590DDE89F00}"/>
              </a:ext>
            </a:extLst>
          </p:cNvPr>
          <p:cNvPicPr>
            <a:picLocks noChangeAspect="1"/>
          </p:cNvPicPr>
          <p:nvPr/>
        </p:nvPicPr>
        <p:blipFill>
          <a:blip r:embed="rId4"/>
          <a:stretch>
            <a:fillRect/>
          </a:stretch>
        </p:blipFill>
        <p:spPr>
          <a:xfrm rot="5400000">
            <a:off x="1678886" y="1675210"/>
            <a:ext cx="1842267" cy="1384087"/>
          </a:xfrm>
          <a:prstGeom prst="rect">
            <a:avLst/>
          </a:prstGeom>
        </p:spPr>
      </p:pic>
      <p:pic>
        <p:nvPicPr>
          <p:cNvPr id="19" name="Picture 18" descr="A picture containing wall, indoor, floor, person&#10;&#10;Description automatically generated">
            <a:extLst>
              <a:ext uri="{FF2B5EF4-FFF2-40B4-BE49-F238E27FC236}">
                <a16:creationId xmlns:a16="http://schemas.microsoft.com/office/drawing/2014/main" id="{B9A75C22-AE92-4908-B25A-83BCF7AF9F4E}"/>
              </a:ext>
            </a:extLst>
          </p:cNvPr>
          <p:cNvPicPr>
            <a:picLocks noChangeAspect="1"/>
          </p:cNvPicPr>
          <p:nvPr/>
        </p:nvPicPr>
        <p:blipFill rotWithShape="1">
          <a:blip r:embed="rId5"/>
          <a:srcRect l="4952"/>
          <a:stretch/>
        </p:blipFill>
        <p:spPr>
          <a:xfrm>
            <a:off x="7001936" y="114300"/>
            <a:ext cx="2050570" cy="1438276"/>
          </a:xfrm>
          <a:prstGeom prst="rect">
            <a:avLst/>
          </a:prstGeom>
        </p:spPr>
      </p:pic>
      <p:pic>
        <p:nvPicPr>
          <p:cNvPr id="21" name="Picture 20" descr="A group of people in a kitchen&#10;&#10;Description automatically generated with medium confidence">
            <a:extLst>
              <a:ext uri="{FF2B5EF4-FFF2-40B4-BE49-F238E27FC236}">
                <a16:creationId xmlns:a16="http://schemas.microsoft.com/office/drawing/2014/main" id="{C154B595-EA98-46ED-BD44-6D7373ABF107}"/>
              </a:ext>
            </a:extLst>
          </p:cNvPr>
          <p:cNvPicPr>
            <a:picLocks noChangeAspect="1"/>
          </p:cNvPicPr>
          <p:nvPr/>
        </p:nvPicPr>
        <p:blipFill>
          <a:blip r:embed="rId6"/>
          <a:stretch>
            <a:fillRect/>
          </a:stretch>
        </p:blipFill>
        <p:spPr>
          <a:xfrm>
            <a:off x="4784274" y="114300"/>
            <a:ext cx="2101831" cy="1438276"/>
          </a:xfrm>
          <a:prstGeom prst="rect">
            <a:avLst/>
          </a:prstGeom>
        </p:spPr>
      </p:pic>
      <p:pic>
        <p:nvPicPr>
          <p:cNvPr id="23" name="Picture 22" descr="A picture containing text, indoor, closet, cluttered&#10;&#10;Description automatically generated">
            <a:extLst>
              <a:ext uri="{FF2B5EF4-FFF2-40B4-BE49-F238E27FC236}">
                <a16:creationId xmlns:a16="http://schemas.microsoft.com/office/drawing/2014/main" id="{8E973280-2758-41C8-B838-72ED3C54DAC3}"/>
              </a:ext>
            </a:extLst>
          </p:cNvPr>
          <p:cNvPicPr>
            <a:picLocks noChangeAspect="1"/>
          </p:cNvPicPr>
          <p:nvPr/>
        </p:nvPicPr>
        <p:blipFill>
          <a:blip r:embed="rId7"/>
          <a:stretch>
            <a:fillRect/>
          </a:stretch>
        </p:blipFill>
        <p:spPr>
          <a:xfrm rot="5400000">
            <a:off x="4755075" y="3633507"/>
            <a:ext cx="1595078" cy="1196309"/>
          </a:xfrm>
          <a:prstGeom prst="rect">
            <a:avLst/>
          </a:prstGeom>
        </p:spPr>
      </p:pic>
      <p:pic>
        <p:nvPicPr>
          <p:cNvPr id="24" name="Picture 23" descr="Logo&#10;&#10;Description automatically generated">
            <a:extLst>
              <a:ext uri="{FF2B5EF4-FFF2-40B4-BE49-F238E27FC236}">
                <a16:creationId xmlns:a16="http://schemas.microsoft.com/office/drawing/2014/main" id="{1C168979-C085-4C0A-9CB3-DF1057FF3045}"/>
              </a:ext>
            </a:extLst>
          </p:cNvPr>
          <p:cNvPicPr>
            <a:picLocks noChangeAspect="1"/>
          </p:cNvPicPr>
          <p:nvPr/>
        </p:nvPicPr>
        <p:blipFill>
          <a:blip r:embed="rId8">
            <a:alphaModFix amt="10000"/>
          </a:blip>
          <a:stretch>
            <a:fillRect/>
          </a:stretch>
        </p:blipFill>
        <p:spPr>
          <a:xfrm>
            <a:off x="4748084" y="1746432"/>
            <a:ext cx="4191427" cy="1173601"/>
          </a:xfrm>
          <a:prstGeom prst="rect">
            <a:avLst/>
          </a:prstGeom>
        </p:spPr>
      </p:pic>
    </p:spTree>
    <p:extLst>
      <p:ext uri="{BB962C8B-B14F-4D97-AF65-F5344CB8AC3E}">
        <p14:creationId xmlns:p14="http://schemas.microsoft.com/office/powerpoint/2010/main" val="3683835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45EF-F882-466A-B3B8-F90575F54C13}"/>
              </a:ext>
            </a:extLst>
          </p:cNvPr>
          <p:cNvSpPr>
            <a:spLocks noGrp="1"/>
          </p:cNvSpPr>
          <p:nvPr>
            <p:ph type="title"/>
          </p:nvPr>
        </p:nvSpPr>
        <p:spPr>
          <a:xfrm>
            <a:off x="196477" y="1623955"/>
            <a:ext cx="2210612" cy="1895591"/>
          </a:xfrm>
        </p:spPr>
        <p:txBody>
          <a:bodyPr/>
          <a:lstStyle/>
          <a:p>
            <a:pPr algn="ctr"/>
            <a:r>
              <a:rPr lang="en-US" dirty="0"/>
              <a:t>We couldn’t do it without WVHC!</a:t>
            </a:r>
          </a:p>
        </p:txBody>
      </p:sp>
      <p:sp>
        <p:nvSpPr>
          <p:cNvPr id="3" name="Content Placeholder 2">
            <a:extLst>
              <a:ext uri="{FF2B5EF4-FFF2-40B4-BE49-F238E27FC236}">
                <a16:creationId xmlns:a16="http://schemas.microsoft.com/office/drawing/2014/main" id="{2D0198AB-0A6E-46B2-A8AC-487E3A9880DA}"/>
              </a:ext>
            </a:extLst>
          </p:cNvPr>
          <p:cNvSpPr>
            <a:spLocks noGrp="1"/>
          </p:cNvSpPr>
          <p:nvPr>
            <p:ph sz="half" idx="1"/>
          </p:nvPr>
        </p:nvSpPr>
        <p:spPr>
          <a:xfrm>
            <a:off x="2671764" y="1061760"/>
            <a:ext cx="2521743" cy="3210876"/>
          </a:xfrm>
        </p:spPr>
        <p:txBody>
          <a:bodyPr anchor="t">
            <a:normAutofit fontScale="77500" lnSpcReduction="20000"/>
          </a:bodyPr>
          <a:lstStyle/>
          <a:p>
            <a:pPr marL="0" indent="0">
              <a:buNone/>
            </a:pPr>
            <a:r>
              <a:rPr lang="en-US"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Data Collection &amp; Analysis</a:t>
            </a:r>
          </a:p>
          <a:p>
            <a:pPr>
              <a:lnSpc>
                <a:spcPct val="120000"/>
              </a:lnSpc>
            </a:pPr>
            <a:r>
              <a:rPr lang="en-US" sz="1400" dirty="0">
                <a:latin typeface="Open Sans" panose="020B0606030504020204" pitchFamily="34" charset="0"/>
                <a:ea typeface="Open Sans" panose="020B0606030504020204" pitchFamily="34" charset="0"/>
                <a:cs typeface="Open Sans" panose="020B0606030504020204" pitchFamily="34" charset="0"/>
              </a:rPr>
              <a:t>3</a:t>
            </a:r>
            <a:r>
              <a:rPr lang="en-US" sz="1400" baseline="30000" dirty="0">
                <a:latin typeface="Open Sans" panose="020B0606030504020204" pitchFamily="34" charset="0"/>
                <a:ea typeface="Open Sans" panose="020B0606030504020204" pitchFamily="34" charset="0"/>
                <a:cs typeface="Open Sans" panose="020B0606030504020204" pitchFamily="34" charset="0"/>
              </a:rPr>
              <a:t>rd</a:t>
            </a:r>
            <a:r>
              <a:rPr lang="en-US" sz="1400" dirty="0">
                <a:latin typeface="Open Sans" panose="020B0606030504020204" pitchFamily="34" charset="0"/>
                <a:ea typeface="Open Sans" panose="020B0606030504020204" pitchFamily="34" charset="0"/>
                <a:cs typeface="Open Sans" panose="020B0606030504020204" pitchFamily="34" charset="0"/>
              </a:rPr>
              <a:t> Party Survey Collection</a:t>
            </a:r>
          </a:p>
          <a:p>
            <a:pPr lvl="1">
              <a:lnSpc>
                <a:spcPct val="120000"/>
              </a:lnSpc>
            </a:pPr>
            <a:r>
              <a:rPr lang="en-US" sz="1400" dirty="0">
                <a:latin typeface="Open Sans" panose="020B0606030504020204" pitchFamily="34" charset="0"/>
                <a:ea typeface="Open Sans" panose="020B0606030504020204" pitchFamily="34" charset="0"/>
                <a:cs typeface="Open Sans" panose="020B0606030504020204" pitchFamily="34" charset="0"/>
              </a:rPr>
              <a:t>300 + Employee Assessments</a:t>
            </a:r>
          </a:p>
          <a:p>
            <a:pPr>
              <a:lnSpc>
                <a:spcPct val="120000"/>
              </a:lnSpc>
            </a:pPr>
            <a:r>
              <a:rPr lang="en-US" sz="1400" dirty="0">
                <a:latin typeface="Open Sans" panose="020B0606030504020204" pitchFamily="34" charset="0"/>
                <a:ea typeface="Open Sans" panose="020B0606030504020204" pitchFamily="34" charset="0"/>
                <a:cs typeface="Open Sans" panose="020B0606030504020204" pitchFamily="34" charset="0"/>
              </a:rPr>
              <a:t>Employee Self-referral</a:t>
            </a:r>
          </a:p>
          <a:p>
            <a:pPr lvl="1">
              <a:lnSpc>
                <a:spcPct val="120000"/>
              </a:lnSpc>
            </a:pPr>
            <a:r>
              <a:rPr lang="en-US" sz="1300" dirty="0">
                <a:latin typeface="Open Sans" panose="020B0606030504020204" pitchFamily="34" charset="0"/>
                <a:ea typeface="Open Sans" panose="020B0606030504020204" pitchFamily="34" charset="0"/>
                <a:cs typeface="Open Sans" panose="020B0606030504020204" pitchFamily="34" charset="0"/>
              </a:rPr>
              <a:t>WWE, NDPP – Workshop Wizard</a:t>
            </a:r>
          </a:p>
          <a:p>
            <a:pPr>
              <a:lnSpc>
                <a:spcPct val="120000"/>
              </a:lnSpc>
            </a:pPr>
            <a:r>
              <a:rPr lang="en-US" sz="1400" dirty="0">
                <a:latin typeface="Open Sans" panose="020B0606030504020204" pitchFamily="34" charset="0"/>
                <a:ea typeface="Open Sans" panose="020B0606030504020204" pitchFamily="34" charset="0"/>
                <a:cs typeface="Open Sans" panose="020B0606030504020204" pitchFamily="34" charset="0"/>
              </a:rPr>
              <a:t>Personalized tech assistance for grantees</a:t>
            </a:r>
          </a:p>
          <a:p>
            <a:pPr>
              <a:lnSpc>
                <a:spcPct val="120000"/>
              </a:lnSpc>
            </a:pPr>
            <a:r>
              <a:rPr lang="en-US" sz="1400" dirty="0">
                <a:latin typeface="Open Sans" panose="020B0606030504020204" pitchFamily="34" charset="0"/>
                <a:ea typeface="Open Sans" panose="020B0606030504020204" pitchFamily="34" charset="0"/>
                <a:cs typeface="Open Sans" panose="020B0606030504020204" pitchFamily="34" charset="0"/>
              </a:rPr>
              <a:t>Easy reports</a:t>
            </a:r>
          </a:p>
          <a:p>
            <a:pPr>
              <a:lnSpc>
                <a:spcPct val="120000"/>
              </a:lnSpc>
            </a:pPr>
            <a:r>
              <a:rPr lang="en-US" sz="1400" dirty="0">
                <a:latin typeface="Open Sans" panose="020B0606030504020204" pitchFamily="34" charset="0"/>
                <a:ea typeface="Open Sans" panose="020B0606030504020204" pitchFamily="34" charset="0"/>
                <a:cs typeface="Open Sans" panose="020B0606030504020204" pitchFamily="34" charset="0"/>
              </a:rPr>
              <a:t>Continue to integrate Workshop Wizard to help workplaces track attendance for custom programs</a:t>
            </a:r>
          </a:p>
          <a:p>
            <a:endParaRPr lang="en-US" sz="1350"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91A14DAD-771A-4EA0-B13C-0B05D3CD1376}"/>
              </a:ext>
            </a:extLst>
          </p:cNvPr>
          <p:cNvSpPr>
            <a:spLocks noGrp="1"/>
          </p:cNvSpPr>
          <p:nvPr>
            <p:ph sz="half" idx="2"/>
          </p:nvPr>
        </p:nvSpPr>
        <p:spPr>
          <a:xfrm>
            <a:off x="5722858" y="2388858"/>
            <a:ext cx="3034279" cy="2112804"/>
          </a:xfrm>
        </p:spPr>
        <p:txBody>
          <a:bodyPr anchor="t">
            <a:normAutofit fontScale="77500" lnSpcReduction="20000"/>
          </a:bodyPr>
          <a:lstStyle/>
          <a:p>
            <a:pPr marL="0" indent="0">
              <a:buNone/>
            </a:pPr>
            <a:r>
              <a:rPr lang="en-US"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Connect Employees to Wellness Programs</a:t>
            </a:r>
          </a:p>
          <a:p>
            <a:pPr>
              <a:lnSpc>
                <a:spcPct val="170000"/>
              </a:lnSpc>
            </a:pPr>
            <a:r>
              <a:rPr lang="en-US" sz="1600" dirty="0">
                <a:latin typeface="Open Sans" panose="020B0606030504020204" pitchFamily="34" charset="0"/>
                <a:ea typeface="Open Sans" panose="020B0606030504020204" pitchFamily="34" charset="0"/>
                <a:cs typeface="Open Sans" panose="020B0606030504020204" pitchFamily="34" charset="0"/>
              </a:rPr>
              <a:t>Class Map</a:t>
            </a:r>
          </a:p>
          <a:p>
            <a:pPr>
              <a:lnSpc>
                <a:spcPct val="170000"/>
              </a:lnSpc>
            </a:pPr>
            <a:r>
              <a:rPr lang="en-US" sz="1600" dirty="0">
                <a:latin typeface="Open Sans" panose="020B0606030504020204" pitchFamily="34" charset="0"/>
                <a:ea typeface="Open Sans" panose="020B0606030504020204" pitchFamily="34" charset="0"/>
                <a:cs typeface="Open Sans" panose="020B0606030504020204" pitchFamily="34" charset="0"/>
              </a:rPr>
              <a:t>Walk With Ease</a:t>
            </a:r>
          </a:p>
          <a:p>
            <a:pPr>
              <a:lnSpc>
                <a:spcPct val="170000"/>
              </a:lnSpc>
            </a:pPr>
            <a:r>
              <a:rPr lang="en-US" sz="1600" dirty="0">
                <a:latin typeface="Open Sans" panose="020B0606030504020204" pitchFamily="34" charset="0"/>
                <a:ea typeface="Open Sans" panose="020B0606030504020204" pitchFamily="34" charset="0"/>
                <a:cs typeface="Open Sans" panose="020B0606030504020204" pitchFamily="34" charset="0"/>
              </a:rPr>
              <a:t>National Diabetes Prevention Program</a:t>
            </a:r>
          </a:p>
        </p:txBody>
      </p:sp>
      <p:pic>
        <p:nvPicPr>
          <p:cNvPr id="11" name="Picture 10">
            <a:extLst>
              <a:ext uri="{FF2B5EF4-FFF2-40B4-BE49-F238E27FC236}">
                <a16:creationId xmlns:a16="http://schemas.microsoft.com/office/drawing/2014/main" id="{BB1A31EE-799A-4D1A-9AEF-E5363F0EC286}"/>
              </a:ext>
            </a:extLst>
          </p:cNvPr>
          <p:cNvPicPr>
            <a:picLocks noChangeAspect="1"/>
          </p:cNvPicPr>
          <p:nvPr/>
        </p:nvPicPr>
        <p:blipFill>
          <a:blip r:embed="rId2"/>
          <a:stretch>
            <a:fillRect/>
          </a:stretch>
        </p:blipFill>
        <p:spPr>
          <a:xfrm>
            <a:off x="5193507" y="580711"/>
            <a:ext cx="3664743" cy="1674248"/>
          </a:xfrm>
          <a:prstGeom prst="rect">
            <a:avLst/>
          </a:prstGeom>
        </p:spPr>
      </p:pic>
      <p:pic>
        <p:nvPicPr>
          <p:cNvPr id="12" name="Picture 11" descr="Logo&#10;&#10;Description automatically generated">
            <a:extLst>
              <a:ext uri="{FF2B5EF4-FFF2-40B4-BE49-F238E27FC236}">
                <a16:creationId xmlns:a16="http://schemas.microsoft.com/office/drawing/2014/main" id="{208D98DB-C59A-4E92-8B6C-CBFE814E815F}"/>
              </a:ext>
            </a:extLst>
          </p:cNvPr>
          <p:cNvPicPr>
            <a:picLocks noChangeAspect="1"/>
          </p:cNvPicPr>
          <p:nvPr/>
        </p:nvPicPr>
        <p:blipFill>
          <a:blip r:embed="rId3"/>
          <a:stretch>
            <a:fillRect/>
          </a:stretch>
        </p:blipFill>
        <p:spPr>
          <a:xfrm>
            <a:off x="7266136" y="4627863"/>
            <a:ext cx="1592114" cy="445793"/>
          </a:xfrm>
          <a:prstGeom prst="rect">
            <a:avLst/>
          </a:prstGeom>
        </p:spPr>
      </p:pic>
    </p:spTree>
    <p:extLst>
      <p:ext uri="{BB962C8B-B14F-4D97-AF65-F5344CB8AC3E}">
        <p14:creationId xmlns:p14="http://schemas.microsoft.com/office/powerpoint/2010/main" val="72779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222AA-4EF1-427F-B292-FAF0CC05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6856214" cy="400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group of people posing for a photo&#10;&#10;Description automatically generated">
            <a:extLst>
              <a:ext uri="{FF2B5EF4-FFF2-40B4-BE49-F238E27FC236}">
                <a16:creationId xmlns:a16="http://schemas.microsoft.com/office/drawing/2014/main" id="{6550F162-A689-46E1-AE8F-E3FF5C9B713C}"/>
              </a:ext>
            </a:extLst>
          </p:cNvPr>
          <p:cNvPicPr>
            <a:picLocks noChangeAspect="1"/>
          </p:cNvPicPr>
          <p:nvPr/>
        </p:nvPicPr>
        <p:blipFill rotWithShape="1">
          <a:blip r:embed="rId2"/>
          <a:srcRect t="5" r="-1" b="-1"/>
          <a:stretch/>
        </p:blipFill>
        <p:spPr>
          <a:xfrm>
            <a:off x="1" y="676470"/>
            <a:ext cx="6732036" cy="3786593"/>
          </a:xfrm>
          <a:prstGeom prst="rect">
            <a:avLst/>
          </a:prstGeom>
        </p:spPr>
      </p:pic>
      <p:sp>
        <p:nvSpPr>
          <p:cNvPr id="12" name="Rectangle 11">
            <a:extLst>
              <a:ext uri="{FF2B5EF4-FFF2-40B4-BE49-F238E27FC236}">
                <a16:creationId xmlns:a16="http://schemas.microsoft.com/office/drawing/2014/main" id="{FAB7EB8E-8A2B-48FD-BAC8-437293299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571500"/>
            <a:ext cx="2193989" cy="4000501"/>
          </a:xfrm>
          <a:prstGeom prst="rect">
            <a:avLst/>
          </a:prstGeom>
          <a:solidFill>
            <a:srgbClr val="C8C8C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B4AEFC7F-1920-483E-8F90-4F1DAA869344}"/>
              </a:ext>
            </a:extLst>
          </p:cNvPr>
          <p:cNvSpPr txBox="1"/>
          <p:nvPr/>
        </p:nvSpPr>
        <p:spPr>
          <a:xfrm>
            <a:off x="6952696" y="862077"/>
            <a:ext cx="2191303" cy="3624069"/>
          </a:xfrm>
          <a:prstGeom prst="rect">
            <a:avLst/>
          </a:prstGeom>
          <a:noFill/>
        </p:spPr>
        <p:txBody>
          <a:bodyPr wrap="square" rtlCol="0">
            <a:spAutoFit/>
          </a:bodyPr>
          <a:lstStyle/>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Remember:</a:t>
            </a: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Work@Health </a:t>
            </a: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June 16</a:t>
            </a:r>
            <a:r>
              <a:rPr lang="en-US" sz="1350" kern="1200" baseline="30000" dirty="0">
                <a:solidFill>
                  <a:srgbClr val="FFFFFF"/>
                </a:solidFill>
                <a:latin typeface="Open Sans" panose="020B0606030504020204" pitchFamily="34" charset="0"/>
                <a:ea typeface="Open Sans" panose="020B0606030504020204" pitchFamily="34" charset="0"/>
                <a:cs typeface="Open Sans" panose="020B0606030504020204" pitchFamily="34" charset="0"/>
              </a:rPr>
              <a:t>th</a:t>
            </a: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 1pm</a:t>
            </a: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$1k Grants mid-July</a:t>
            </a: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Ask how we can get you started!</a:t>
            </a: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Veronica Crosier</a:t>
            </a: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Workplace Wellness Director, ASWV</a:t>
            </a:r>
          </a:p>
          <a:p>
            <a:pPr defTabSz="342900">
              <a:buClrTx/>
            </a:pPr>
            <a:endPar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defTabSz="342900">
              <a:buClrTx/>
            </a:pPr>
            <a:r>
              <a:rPr lang="en-US" sz="135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veronica@activeswv.com</a:t>
            </a:r>
          </a:p>
        </p:txBody>
      </p:sp>
    </p:spTree>
    <p:extLst>
      <p:ext uri="{BB962C8B-B14F-4D97-AF65-F5344CB8AC3E}">
        <p14:creationId xmlns:p14="http://schemas.microsoft.com/office/powerpoint/2010/main" val="218137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08ED5-9395-4564-A41C-E16B02D75919}"/>
              </a:ext>
            </a:extLst>
          </p:cNvPr>
          <p:cNvSpPr>
            <a:spLocks noGrp="1"/>
          </p:cNvSpPr>
          <p:nvPr>
            <p:ph type="body" idx="1"/>
          </p:nvPr>
        </p:nvSpPr>
        <p:spPr>
          <a:xfrm>
            <a:off x="464457" y="1055850"/>
            <a:ext cx="8570685" cy="1581842"/>
          </a:xfrm>
        </p:spPr>
        <p:txBody>
          <a:bodyPr/>
          <a:lstStyle/>
          <a:p>
            <a:pPr marL="368300" indent="-228600">
              <a:lnSpc>
                <a:spcPct val="200000"/>
              </a:lnSpc>
              <a:buClr>
                <a:schemeClr val="accent1">
                  <a:lumMod val="75000"/>
                </a:schemeClr>
              </a:buClr>
              <a:buFont typeface="+mj-lt"/>
              <a:buAutoNum type="arabicPeriod"/>
            </a:pPr>
            <a:r>
              <a:rPr lang="en-US" sz="1600" b="1" dirty="0">
                <a:solidFill>
                  <a:schemeClr val="accent1">
                    <a:lumMod val="75000"/>
                  </a:schemeClr>
                </a:solidFill>
              </a:rPr>
              <a:t>DPP New Standards ………………..……………………………………………….May 17</a:t>
            </a:r>
            <a:r>
              <a:rPr lang="en-US" sz="1600" b="1" baseline="30000" dirty="0">
                <a:solidFill>
                  <a:schemeClr val="accent1">
                    <a:lumMod val="75000"/>
                  </a:schemeClr>
                </a:solidFill>
              </a:rPr>
              <a:t>th</a:t>
            </a:r>
            <a:r>
              <a:rPr lang="en-US" sz="1600" b="1" dirty="0">
                <a:solidFill>
                  <a:schemeClr val="accent1">
                    <a:lumMod val="75000"/>
                  </a:schemeClr>
                </a:solidFill>
              </a:rPr>
              <a:t> 1-2 PM</a:t>
            </a:r>
          </a:p>
          <a:p>
            <a:pPr marL="368300" indent="-228600">
              <a:lnSpc>
                <a:spcPct val="200000"/>
              </a:lnSpc>
              <a:buClr>
                <a:schemeClr val="accent1">
                  <a:lumMod val="75000"/>
                </a:schemeClr>
              </a:buClr>
              <a:buFont typeface="+mj-lt"/>
              <a:buAutoNum type="arabicPeriod"/>
            </a:pPr>
            <a:r>
              <a:rPr lang="en-US" sz="1600" b="1" dirty="0">
                <a:solidFill>
                  <a:schemeClr val="accent1">
                    <a:lumMod val="75000"/>
                  </a:schemeClr>
                </a:solidFill>
              </a:rPr>
              <a:t>Food Access Initiatives ……………………………………………..……………..May 24</a:t>
            </a:r>
            <a:r>
              <a:rPr lang="en-US" sz="1600" b="1" baseline="30000" dirty="0">
                <a:solidFill>
                  <a:schemeClr val="accent1">
                    <a:lumMod val="75000"/>
                  </a:schemeClr>
                </a:solidFill>
              </a:rPr>
              <a:t>th</a:t>
            </a:r>
            <a:r>
              <a:rPr lang="en-US" sz="1600" b="1" dirty="0">
                <a:solidFill>
                  <a:schemeClr val="accent1">
                    <a:lumMod val="75000"/>
                  </a:schemeClr>
                </a:solidFill>
              </a:rPr>
              <a:t> 1-2 PM</a:t>
            </a:r>
          </a:p>
          <a:p>
            <a:pPr marL="368300" indent="-228600">
              <a:lnSpc>
                <a:spcPct val="200000"/>
              </a:lnSpc>
              <a:buClr>
                <a:schemeClr val="accent1">
                  <a:lumMod val="75000"/>
                </a:schemeClr>
              </a:buClr>
              <a:buFont typeface="+mj-lt"/>
              <a:buAutoNum type="arabicPeriod"/>
            </a:pPr>
            <a:r>
              <a:rPr lang="en-US" sz="1600" b="1" dirty="0">
                <a:solidFill>
                  <a:schemeClr val="accent1">
                    <a:lumMod val="75000"/>
                  </a:schemeClr>
                </a:solidFill>
              </a:rPr>
              <a:t>Reimbursement ……………………………………………………………..………….June 1</a:t>
            </a:r>
            <a:r>
              <a:rPr lang="en-US" sz="1600" b="1" baseline="30000" dirty="0">
                <a:solidFill>
                  <a:schemeClr val="accent1">
                    <a:lumMod val="75000"/>
                  </a:schemeClr>
                </a:solidFill>
              </a:rPr>
              <a:t>st</a:t>
            </a:r>
            <a:r>
              <a:rPr lang="en-US" sz="1600" b="1" dirty="0">
                <a:solidFill>
                  <a:schemeClr val="accent1">
                    <a:lumMod val="75000"/>
                  </a:schemeClr>
                </a:solidFill>
              </a:rPr>
              <a:t> 1-2 PM</a:t>
            </a:r>
          </a:p>
          <a:p>
            <a:pPr marL="139700" indent="0">
              <a:buNone/>
            </a:pPr>
            <a:endParaRPr lang="en-US" dirty="0"/>
          </a:p>
        </p:txBody>
      </p:sp>
      <p:sp>
        <p:nvSpPr>
          <p:cNvPr id="3" name="Title 2">
            <a:extLst>
              <a:ext uri="{FF2B5EF4-FFF2-40B4-BE49-F238E27FC236}">
                <a16:creationId xmlns:a16="http://schemas.microsoft.com/office/drawing/2014/main" id="{44D75B2F-2E31-4D8D-8251-5941AB9BE820}"/>
              </a:ext>
            </a:extLst>
          </p:cNvPr>
          <p:cNvSpPr>
            <a:spLocks noGrp="1"/>
          </p:cNvSpPr>
          <p:nvPr>
            <p:ph type="ctrTitle"/>
          </p:nvPr>
        </p:nvSpPr>
        <p:spPr/>
        <p:txBody>
          <a:bodyPr/>
          <a:lstStyle/>
          <a:p>
            <a:r>
              <a:rPr lang="en-US" dirty="0"/>
              <a:t>Upcoming WV Health Connection</a:t>
            </a:r>
            <a:br>
              <a:rPr lang="en-US" dirty="0"/>
            </a:br>
            <a:r>
              <a:rPr lang="en-US" dirty="0"/>
              <a:t>Retreat Mini Sessions</a:t>
            </a:r>
          </a:p>
        </p:txBody>
      </p:sp>
      <p:pic>
        <p:nvPicPr>
          <p:cNvPr id="4" name="Picture 3">
            <a:extLst>
              <a:ext uri="{FF2B5EF4-FFF2-40B4-BE49-F238E27FC236}">
                <a16:creationId xmlns:a16="http://schemas.microsoft.com/office/drawing/2014/main" id="{B9E72F64-F915-4324-946C-648F751A0DB4}"/>
              </a:ext>
            </a:extLst>
          </p:cNvPr>
          <p:cNvPicPr>
            <a:picLocks noChangeAspect="1"/>
          </p:cNvPicPr>
          <p:nvPr/>
        </p:nvPicPr>
        <p:blipFill>
          <a:blip r:embed="rId3"/>
          <a:stretch>
            <a:fillRect/>
          </a:stretch>
        </p:blipFill>
        <p:spPr>
          <a:xfrm>
            <a:off x="7347077" y="4230144"/>
            <a:ext cx="1076923" cy="1080662"/>
          </a:xfrm>
          <a:prstGeom prst="rect">
            <a:avLst/>
          </a:prstGeom>
        </p:spPr>
      </p:pic>
      <p:sp>
        <p:nvSpPr>
          <p:cNvPr id="5" name="TextBox 4">
            <a:extLst>
              <a:ext uri="{FF2B5EF4-FFF2-40B4-BE49-F238E27FC236}">
                <a16:creationId xmlns:a16="http://schemas.microsoft.com/office/drawing/2014/main" id="{6422B13E-5FBC-4115-A891-AD07666F1A3A}"/>
              </a:ext>
            </a:extLst>
          </p:cNvPr>
          <p:cNvSpPr txBox="1"/>
          <p:nvPr/>
        </p:nvSpPr>
        <p:spPr>
          <a:xfrm>
            <a:off x="1201226" y="2633698"/>
            <a:ext cx="5150694" cy="800219"/>
          </a:xfrm>
          <a:prstGeom prst="rect">
            <a:avLst/>
          </a:prstGeom>
          <a:noFill/>
        </p:spPr>
        <p:txBody>
          <a:bodyPr wrap="square" rtlCol="0">
            <a:spAutoFit/>
          </a:bodyPr>
          <a:lstStyle/>
          <a:p>
            <a:pPr marL="285750" indent="-285750">
              <a:buClr>
                <a:schemeClr val="tx2"/>
              </a:buClr>
              <a:buFont typeface="Courier New" panose="02070309020205020404" pitchFamily="49" charset="0"/>
              <a:buChar char="o"/>
            </a:pPr>
            <a:r>
              <a:rPr lang="en-US" sz="1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WISEWOMAN, Health Home, Diabetes Education/ Blood Pressure CPT codes</a:t>
            </a:r>
          </a:p>
          <a:p>
            <a:endParaRPr lang="en-US" dirty="0"/>
          </a:p>
        </p:txBody>
      </p:sp>
    </p:spTree>
    <p:extLst>
      <p:ext uri="{BB962C8B-B14F-4D97-AF65-F5344CB8AC3E}">
        <p14:creationId xmlns:p14="http://schemas.microsoft.com/office/powerpoint/2010/main" val="1637223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62"/>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 for joining! </a:t>
            </a:r>
            <a:br>
              <a:rPr lang="en" dirty="0"/>
            </a:br>
            <a:r>
              <a:rPr lang="en" sz="2800" dirty="0"/>
              <a:t>Q&amp;A will follow this presentation</a:t>
            </a:r>
            <a:endParaRPr sz="2800" dirty="0"/>
          </a:p>
        </p:txBody>
      </p:sp>
      <p:pic>
        <p:nvPicPr>
          <p:cNvPr id="3" name="Picture 2">
            <a:extLst>
              <a:ext uri="{FF2B5EF4-FFF2-40B4-BE49-F238E27FC236}">
                <a16:creationId xmlns:a16="http://schemas.microsoft.com/office/drawing/2014/main" id="{31D18A61-5B65-45D7-BD9F-C2759029524F}"/>
              </a:ext>
            </a:extLst>
          </p:cNvPr>
          <p:cNvPicPr>
            <a:picLocks noChangeAspect="1"/>
          </p:cNvPicPr>
          <p:nvPr/>
        </p:nvPicPr>
        <p:blipFill>
          <a:blip r:embed="rId3"/>
          <a:stretch>
            <a:fillRect/>
          </a:stretch>
        </p:blipFill>
        <p:spPr>
          <a:xfrm>
            <a:off x="3930268" y="3563684"/>
            <a:ext cx="1220002" cy="12242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pic>
        <p:nvPicPr>
          <p:cNvPr id="14" name="Google Shape;2601;p56">
            <a:extLst>
              <a:ext uri="{FF2B5EF4-FFF2-40B4-BE49-F238E27FC236}">
                <a16:creationId xmlns:a16="http://schemas.microsoft.com/office/drawing/2014/main" id="{EE99CCF2-9B1C-43AA-BD36-25681877AC1A}"/>
              </a:ext>
            </a:extLst>
          </p:cNvPr>
          <p:cNvPicPr preferRelativeResize="0"/>
          <p:nvPr/>
        </p:nvPicPr>
        <p:blipFill>
          <a:blip r:embed="rId3">
            <a:alphaModFix amt="52000"/>
          </a:blip>
          <a:stretch>
            <a:fillRect/>
          </a:stretch>
        </p:blipFill>
        <p:spPr>
          <a:xfrm rot="-629525" flipH="1">
            <a:off x="-52967" y="3633797"/>
            <a:ext cx="1180947" cy="439972"/>
          </a:xfrm>
          <a:prstGeom prst="rect">
            <a:avLst/>
          </a:prstGeom>
          <a:noFill/>
          <a:ln>
            <a:noFill/>
          </a:ln>
        </p:spPr>
      </p:pic>
      <p:pic>
        <p:nvPicPr>
          <p:cNvPr id="13" name="Google Shape;2602;p56">
            <a:extLst>
              <a:ext uri="{FF2B5EF4-FFF2-40B4-BE49-F238E27FC236}">
                <a16:creationId xmlns:a16="http://schemas.microsoft.com/office/drawing/2014/main" id="{E6371C42-7406-4196-AB48-A67888AD0AD5}"/>
              </a:ext>
            </a:extLst>
          </p:cNvPr>
          <p:cNvPicPr preferRelativeResize="0"/>
          <p:nvPr/>
        </p:nvPicPr>
        <p:blipFill>
          <a:blip r:embed="rId4">
            <a:alphaModFix amt="52000"/>
          </a:blip>
          <a:stretch>
            <a:fillRect/>
          </a:stretch>
        </p:blipFill>
        <p:spPr>
          <a:xfrm rot="-1128988" flipH="1">
            <a:off x="12390" y="3229455"/>
            <a:ext cx="909650" cy="523928"/>
          </a:xfrm>
          <a:prstGeom prst="rect">
            <a:avLst/>
          </a:prstGeom>
          <a:noFill/>
          <a:ln>
            <a:noFill/>
          </a:ln>
        </p:spPr>
      </p:pic>
      <p:pic>
        <p:nvPicPr>
          <p:cNvPr id="12" name="Google Shape;2599;p56">
            <a:extLst>
              <a:ext uri="{FF2B5EF4-FFF2-40B4-BE49-F238E27FC236}">
                <a16:creationId xmlns:a16="http://schemas.microsoft.com/office/drawing/2014/main" id="{A53AEC04-DE40-4B3F-8C0F-D0D7F6CA9F29}"/>
              </a:ext>
            </a:extLst>
          </p:cNvPr>
          <p:cNvPicPr preferRelativeResize="0"/>
          <p:nvPr/>
        </p:nvPicPr>
        <p:blipFill>
          <a:blip r:embed="rId5">
            <a:alphaModFix amt="52000"/>
          </a:blip>
          <a:stretch>
            <a:fillRect/>
          </a:stretch>
        </p:blipFill>
        <p:spPr>
          <a:xfrm rot="-629525" flipH="1">
            <a:off x="-49852" y="2894964"/>
            <a:ext cx="1079751" cy="380912"/>
          </a:xfrm>
          <a:prstGeom prst="rect">
            <a:avLst/>
          </a:prstGeom>
          <a:noFill/>
          <a:ln>
            <a:noFill/>
          </a:ln>
        </p:spPr>
      </p:pic>
      <p:pic>
        <p:nvPicPr>
          <p:cNvPr id="11" name="Google Shape;2601;p56">
            <a:extLst>
              <a:ext uri="{FF2B5EF4-FFF2-40B4-BE49-F238E27FC236}">
                <a16:creationId xmlns:a16="http://schemas.microsoft.com/office/drawing/2014/main" id="{C1D0B798-4F3C-49B8-B4EB-E3E90A4D9426}"/>
              </a:ext>
            </a:extLst>
          </p:cNvPr>
          <p:cNvPicPr preferRelativeResize="0"/>
          <p:nvPr/>
        </p:nvPicPr>
        <p:blipFill>
          <a:blip r:embed="rId3">
            <a:alphaModFix amt="52000"/>
          </a:blip>
          <a:stretch>
            <a:fillRect/>
          </a:stretch>
        </p:blipFill>
        <p:spPr>
          <a:xfrm rot="-629525" flipH="1">
            <a:off x="-17609" y="2540678"/>
            <a:ext cx="1180947" cy="439972"/>
          </a:xfrm>
          <a:prstGeom prst="rect">
            <a:avLst/>
          </a:prstGeom>
          <a:noFill/>
          <a:ln>
            <a:noFill/>
          </a:ln>
        </p:spPr>
      </p:pic>
      <p:pic>
        <p:nvPicPr>
          <p:cNvPr id="2599" name="Google Shape;2599;p56"/>
          <p:cNvPicPr preferRelativeResize="0"/>
          <p:nvPr/>
        </p:nvPicPr>
        <p:blipFill>
          <a:blip r:embed="rId5">
            <a:alphaModFix amt="52000"/>
          </a:blip>
          <a:stretch>
            <a:fillRect/>
          </a:stretch>
        </p:blipFill>
        <p:spPr>
          <a:xfrm rot="-629525" flipH="1">
            <a:off x="-38488" y="3969753"/>
            <a:ext cx="1065859" cy="477421"/>
          </a:xfrm>
          <a:prstGeom prst="rect">
            <a:avLst/>
          </a:prstGeom>
          <a:noFill/>
          <a:ln>
            <a:noFill/>
          </a:ln>
        </p:spPr>
      </p:pic>
      <p:pic>
        <p:nvPicPr>
          <p:cNvPr id="2600" name="Google Shape;2600;p56"/>
          <p:cNvPicPr preferRelativeResize="0"/>
          <p:nvPr/>
        </p:nvPicPr>
        <p:blipFill>
          <a:blip r:embed="rId6">
            <a:alphaModFix amt="52000"/>
          </a:blip>
          <a:stretch>
            <a:fillRect/>
          </a:stretch>
        </p:blipFill>
        <p:spPr>
          <a:xfrm rot="21199569" flipH="1">
            <a:off x="124" y="1753081"/>
            <a:ext cx="2262100" cy="496246"/>
          </a:xfrm>
          <a:prstGeom prst="rect">
            <a:avLst/>
          </a:prstGeom>
          <a:noFill/>
          <a:ln>
            <a:noFill/>
          </a:ln>
        </p:spPr>
      </p:pic>
      <p:pic>
        <p:nvPicPr>
          <p:cNvPr id="2601" name="Google Shape;2601;p56"/>
          <p:cNvPicPr preferRelativeResize="0"/>
          <p:nvPr/>
        </p:nvPicPr>
        <p:blipFill>
          <a:blip r:embed="rId3">
            <a:alphaModFix amt="52000"/>
          </a:blip>
          <a:stretch>
            <a:fillRect/>
          </a:stretch>
        </p:blipFill>
        <p:spPr>
          <a:xfrm rot="-629525" flipH="1">
            <a:off x="-17609" y="1439915"/>
            <a:ext cx="1180947" cy="439972"/>
          </a:xfrm>
          <a:prstGeom prst="rect">
            <a:avLst/>
          </a:prstGeom>
          <a:noFill/>
          <a:ln>
            <a:noFill/>
          </a:ln>
        </p:spPr>
      </p:pic>
      <p:pic>
        <p:nvPicPr>
          <p:cNvPr id="2602" name="Google Shape;2602;p56"/>
          <p:cNvPicPr preferRelativeResize="0"/>
          <p:nvPr/>
        </p:nvPicPr>
        <p:blipFill>
          <a:blip r:embed="rId4">
            <a:alphaModFix amt="52000"/>
          </a:blip>
          <a:stretch>
            <a:fillRect/>
          </a:stretch>
        </p:blipFill>
        <p:spPr>
          <a:xfrm rot="-1128988" flipH="1">
            <a:off x="82682" y="1003274"/>
            <a:ext cx="909650" cy="523928"/>
          </a:xfrm>
          <a:prstGeom prst="rect">
            <a:avLst/>
          </a:prstGeom>
          <a:noFill/>
          <a:ln>
            <a:noFill/>
          </a:ln>
        </p:spPr>
      </p:pic>
      <p:pic>
        <p:nvPicPr>
          <p:cNvPr id="2603" name="Google Shape;2603;p56"/>
          <p:cNvPicPr preferRelativeResize="0"/>
          <p:nvPr/>
        </p:nvPicPr>
        <p:blipFill>
          <a:blip r:embed="rId4">
            <a:alphaModFix amt="52000"/>
          </a:blip>
          <a:stretch>
            <a:fillRect/>
          </a:stretch>
        </p:blipFill>
        <p:spPr>
          <a:xfrm rot="-1128988" flipH="1">
            <a:off x="9338382" y="3129136"/>
            <a:ext cx="1298899" cy="912343"/>
          </a:xfrm>
          <a:prstGeom prst="rect">
            <a:avLst/>
          </a:prstGeom>
          <a:noFill/>
          <a:ln>
            <a:noFill/>
          </a:ln>
        </p:spPr>
      </p:pic>
      <p:pic>
        <p:nvPicPr>
          <p:cNvPr id="2604" name="Google Shape;2604;p56"/>
          <p:cNvPicPr preferRelativeResize="0"/>
          <p:nvPr/>
        </p:nvPicPr>
        <p:blipFill>
          <a:blip r:embed="rId4">
            <a:alphaModFix amt="52000"/>
          </a:blip>
          <a:stretch>
            <a:fillRect/>
          </a:stretch>
        </p:blipFill>
        <p:spPr>
          <a:xfrm rot="20826819" flipH="1">
            <a:off x="83732" y="2150685"/>
            <a:ext cx="1298899" cy="518379"/>
          </a:xfrm>
          <a:prstGeom prst="rect">
            <a:avLst/>
          </a:prstGeom>
          <a:noFill/>
          <a:ln>
            <a:noFill/>
          </a:ln>
        </p:spPr>
      </p:pic>
      <p:sp>
        <p:nvSpPr>
          <p:cNvPr id="3" name="Title 2">
            <a:extLst>
              <a:ext uri="{FF2B5EF4-FFF2-40B4-BE49-F238E27FC236}">
                <a16:creationId xmlns:a16="http://schemas.microsoft.com/office/drawing/2014/main" id="{0456A222-C76F-4B56-8A9F-7999497003A0}"/>
              </a:ext>
            </a:extLst>
          </p:cNvPr>
          <p:cNvSpPr>
            <a:spLocks noGrp="1"/>
          </p:cNvSpPr>
          <p:nvPr>
            <p:ph type="ctrTitle"/>
          </p:nvPr>
        </p:nvSpPr>
        <p:spPr>
          <a:xfrm>
            <a:off x="850291" y="0"/>
            <a:ext cx="7672500" cy="577800"/>
          </a:xfrm>
        </p:spPr>
        <p:txBody>
          <a:bodyPr/>
          <a:lstStyle/>
          <a:p>
            <a:r>
              <a:rPr lang="en-US" dirty="0"/>
              <a:t>OHSR Contact Information</a:t>
            </a:r>
          </a:p>
        </p:txBody>
      </p:sp>
      <p:sp>
        <p:nvSpPr>
          <p:cNvPr id="4" name="TextBox 3">
            <a:extLst>
              <a:ext uri="{FF2B5EF4-FFF2-40B4-BE49-F238E27FC236}">
                <a16:creationId xmlns:a16="http://schemas.microsoft.com/office/drawing/2014/main" id="{7C8A5F7B-561E-4C78-94FE-3C5C6DDB544A}"/>
              </a:ext>
            </a:extLst>
          </p:cNvPr>
          <p:cNvSpPr txBox="1"/>
          <p:nvPr/>
        </p:nvSpPr>
        <p:spPr>
          <a:xfrm>
            <a:off x="0" y="1128840"/>
            <a:ext cx="9184345" cy="4292956"/>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Adam Baus, </a:t>
            </a:r>
            <a:r>
              <a:rPr kumimoji="0" lang="en-US" sz="1200" b="0" i="0" u="none" strike="noStrike" kern="0" cap="none" spc="0" normalizeH="0" baseline="0" noProof="0" dirty="0">
                <a:ln>
                  <a:noFill/>
                </a:ln>
                <a:solidFill>
                  <a:srgbClr val="073763"/>
                </a:solidFill>
                <a:effectLst/>
                <a:uLnTx/>
                <a:uFillTx/>
                <a:latin typeface="Arial"/>
                <a:cs typeface="Arial"/>
                <a:sym typeface="Arial"/>
              </a:rPr>
              <a:t>PhD, MA, MPH – Director, Research Assistant Professor…………………..…………</a:t>
            </a:r>
            <a:r>
              <a:rPr kumimoji="0" lang="en-US" sz="1200" b="0" i="0" u="none" strike="noStrike" kern="0" cap="none" spc="0" normalizeH="0" baseline="0" noProof="0" dirty="0">
                <a:ln>
                  <a:noFill/>
                </a:ln>
                <a:solidFill>
                  <a:srgbClr val="93C47D"/>
                </a:solidFill>
                <a:effectLst/>
                <a:uLnTx/>
                <a:uFillTx/>
                <a:latin typeface="Arial"/>
                <a:cs typeface="Arial"/>
                <a:sym typeface="Arial"/>
              </a:rPr>
              <a:t>304-293-1083;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7">
                  <a:extLst>
                    <a:ext uri="{A12FA001-AC4F-418D-AE19-62706E023703}">
                      <ahyp:hlinkClr xmlns:ahyp="http://schemas.microsoft.com/office/drawing/2018/hyperlinkcolor" val="tx"/>
                    </a:ext>
                  </a:extLst>
                </a:hlinkClick>
              </a:rPr>
              <a:t>abaus@hsc.wvu.edu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Cecil Pollard, </a:t>
            </a:r>
            <a:r>
              <a:rPr kumimoji="0" lang="en-US" sz="1200" b="0" i="0" u="none" strike="noStrike" kern="0" cap="none" spc="0" normalizeH="0" baseline="0" noProof="0" dirty="0">
                <a:ln>
                  <a:noFill/>
                </a:ln>
                <a:solidFill>
                  <a:srgbClr val="073763"/>
                </a:solidFill>
                <a:effectLst/>
                <a:uLnTx/>
                <a:uFillTx/>
                <a:latin typeface="Arial"/>
                <a:cs typeface="Arial"/>
                <a:sym typeface="Arial"/>
              </a:rPr>
              <a:t>MA – Assistant Director………………………………………………………...………</a:t>
            </a:r>
            <a:r>
              <a:rPr kumimoji="0" lang="en-US" sz="1200" b="0" i="0" u="none" strike="noStrike" kern="0" cap="none" spc="0" normalizeH="0" baseline="0" noProof="0" dirty="0">
                <a:ln>
                  <a:noFill/>
                </a:ln>
                <a:solidFill>
                  <a:srgbClr val="93C47D"/>
                </a:solidFill>
                <a:effectLst/>
                <a:uLnTx/>
                <a:uFillTx/>
                <a:latin typeface="Arial"/>
                <a:cs typeface="Arial"/>
                <a:sym typeface="Arial"/>
              </a:rPr>
              <a:t>304-293-1080;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cpollard@hsc.wvu.edu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Samantha </a:t>
            </a:r>
            <a:r>
              <a:rPr kumimoji="0" lang="en-US" sz="1200" b="1" i="0" u="none" strike="noStrike" kern="0" cap="none" spc="0" normalizeH="0" baseline="0" noProof="0" dirty="0" err="1">
                <a:ln>
                  <a:noFill/>
                </a:ln>
                <a:solidFill>
                  <a:srgbClr val="073763"/>
                </a:solidFill>
                <a:effectLst/>
                <a:uLnTx/>
                <a:uFillTx/>
                <a:latin typeface="Arial"/>
                <a:cs typeface="Arial"/>
                <a:sym typeface="Arial"/>
              </a:rPr>
              <a:t>Shawley-Brzoska</a:t>
            </a:r>
            <a:r>
              <a:rPr kumimoji="0" lang="en-US" sz="1200" b="1" i="0" u="none" strike="noStrike" kern="0" cap="none" spc="0" normalizeH="0" baseline="0" noProof="0" dirty="0">
                <a:ln>
                  <a:noFill/>
                </a:ln>
                <a:solidFill>
                  <a:srgbClr val="073763"/>
                </a:solidFill>
                <a:effectLst/>
                <a:uLnTx/>
                <a:uFillTx/>
                <a:latin typeface="Arial"/>
                <a:cs typeface="Arial"/>
                <a:sym typeface="Arial"/>
              </a:rPr>
              <a:t>, </a:t>
            </a:r>
            <a:r>
              <a:rPr kumimoji="0" lang="en-US" sz="1200" b="0" i="0" u="none" strike="noStrike" kern="0" cap="none" spc="0" normalizeH="0" baseline="0" noProof="0" dirty="0">
                <a:ln>
                  <a:noFill/>
                </a:ln>
                <a:solidFill>
                  <a:srgbClr val="073763"/>
                </a:solidFill>
                <a:effectLst/>
                <a:uLnTx/>
                <a:uFillTx/>
                <a:latin typeface="Arial"/>
                <a:cs typeface="Arial"/>
                <a:sym typeface="Arial"/>
              </a:rPr>
              <a:t>PhD, MPH – Research Assistant Professor…………..……….. </a:t>
            </a:r>
            <a:r>
              <a:rPr kumimoji="0" lang="en-US" sz="1200" b="0" i="0" u="none" strike="noStrike" kern="0" cap="none" spc="0" normalizeH="0" baseline="0" noProof="0" dirty="0">
                <a:ln>
                  <a:noFill/>
                </a:ln>
                <a:solidFill>
                  <a:srgbClr val="93C47D"/>
                </a:solidFill>
                <a:effectLst/>
                <a:uLnTx/>
                <a:uFillTx/>
                <a:latin typeface="Arial"/>
                <a:cs typeface="Arial"/>
                <a:sym typeface="Arial"/>
              </a:rPr>
              <a:t>304-293-0189;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9">
                  <a:extLst>
                    <a:ext uri="{A12FA001-AC4F-418D-AE19-62706E023703}">
                      <ahyp:hlinkClr xmlns:ahyp="http://schemas.microsoft.com/office/drawing/2018/hyperlinkcolor" val="tx"/>
                    </a:ext>
                  </a:extLst>
                </a:hlinkClick>
              </a:rPr>
              <a:t>sshawley@hsc.wvu.edu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Andrea Calkins, </a:t>
            </a:r>
            <a:r>
              <a:rPr kumimoji="0" lang="en-US" sz="1200" b="0" i="0" u="none" strike="noStrike" kern="0" cap="none" spc="0" normalizeH="0" baseline="0" noProof="0" dirty="0">
                <a:ln>
                  <a:noFill/>
                </a:ln>
                <a:solidFill>
                  <a:srgbClr val="073763"/>
                </a:solidFill>
                <a:effectLst/>
                <a:uLnTx/>
                <a:uFillTx/>
                <a:latin typeface="Arial"/>
                <a:cs typeface="Arial"/>
                <a:sym typeface="Arial"/>
              </a:rPr>
              <a:t>MPH – Program Coordinator…………………………………..………………… </a:t>
            </a:r>
            <a:r>
              <a:rPr kumimoji="0" lang="en-US" sz="1200" b="0" i="0" u="none" strike="noStrike" kern="0" cap="none" spc="0" normalizeH="0" baseline="0" noProof="0" dirty="0">
                <a:ln>
                  <a:noFill/>
                </a:ln>
                <a:solidFill>
                  <a:srgbClr val="93C47D"/>
                </a:solidFill>
                <a:effectLst/>
                <a:uLnTx/>
                <a:uFillTx/>
                <a:latin typeface="Arial"/>
                <a:cs typeface="Arial"/>
                <a:sym typeface="Arial"/>
              </a:rPr>
              <a:t>304-293- 3845;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10">
                  <a:extLst>
                    <a:ext uri="{A12FA001-AC4F-418D-AE19-62706E023703}">
                      <ahyp:hlinkClr xmlns:ahyp="http://schemas.microsoft.com/office/drawing/2018/hyperlinkcolor" val="tx"/>
                    </a:ext>
                  </a:extLst>
                </a:hlinkClick>
              </a:rPr>
              <a:t>alcalkins@hsc.wvu.edu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Audrey </a:t>
            </a:r>
            <a:r>
              <a:rPr kumimoji="0" lang="en-US" sz="1200" b="1" i="0" u="none" strike="noStrike" kern="0" cap="none" spc="0" normalizeH="0" baseline="0" noProof="0" dirty="0" err="1">
                <a:ln>
                  <a:noFill/>
                </a:ln>
                <a:solidFill>
                  <a:srgbClr val="073763"/>
                </a:solidFill>
                <a:effectLst/>
                <a:uLnTx/>
                <a:uFillTx/>
                <a:latin typeface="Arial"/>
                <a:cs typeface="Arial"/>
                <a:sym typeface="Arial"/>
              </a:rPr>
              <a:t>Semel</a:t>
            </a:r>
            <a:r>
              <a:rPr kumimoji="0" lang="en-US" sz="1200" b="1" i="0" u="none" strike="noStrike" kern="0" cap="none" spc="0" normalizeH="0" baseline="0" noProof="0" dirty="0">
                <a:ln>
                  <a:noFill/>
                </a:ln>
                <a:solidFill>
                  <a:srgbClr val="073763"/>
                </a:solidFill>
                <a:effectLst/>
                <a:uLnTx/>
                <a:uFillTx/>
                <a:latin typeface="Arial"/>
                <a:cs typeface="Arial"/>
                <a:sym typeface="Arial"/>
              </a:rPr>
              <a:t>, </a:t>
            </a:r>
            <a:r>
              <a:rPr kumimoji="0" lang="en-US" sz="1200" b="0" i="0" u="none" strike="noStrike" kern="0" cap="none" spc="0" normalizeH="0" baseline="0" noProof="0" dirty="0">
                <a:ln>
                  <a:noFill/>
                </a:ln>
                <a:solidFill>
                  <a:srgbClr val="073763"/>
                </a:solidFill>
                <a:effectLst/>
                <a:uLnTx/>
                <a:uFillTx/>
                <a:latin typeface="Arial"/>
                <a:cs typeface="Arial"/>
                <a:sym typeface="Arial"/>
              </a:rPr>
              <a:t>MPH – Research Assistant…………………………………………….…….. </a:t>
            </a:r>
            <a:r>
              <a:rPr kumimoji="0" lang="en-US" sz="1200" b="0" i="0" u="none" strike="noStrike" kern="0" cap="none" spc="0" normalizeH="0" baseline="0" noProof="0" dirty="0">
                <a:ln>
                  <a:noFill/>
                </a:ln>
                <a:solidFill>
                  <a:srgbClr val="93C47D"/>
                </a:solidFill>
                <a:effectLst/>
                <a:uLnTx/>
                <a:uFillTx/>
                <a:latin typeface="Arial"/>
                <a:cs typeface="Arial"/>
                <a:sym typeface="Arial"/>
              </a:rPr>
              <a:t>304-581-1406;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11">
                  <a:extLst>
                    <a:ext uri="{A12FA001-AC4F-418D-AE19-62706E023703}">
                      <ahyp:hlinkClr xmlns:ahyp="http://schemas.microsoft.com/office/drawing/2018/hyperlinkcolor" val="tx"/>
                    </a:ext>
                  </a:extLst>
                </a:hlinkClick>
              </a:rPr>
              <a:t>audrey.semel@hsc.wvu.edu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Traci Jarrett, PhD – </a:t>
            </a:r>
            <a:r>
              <a:rPr kumimoji="0" lang="en-US" sz="1200" b="0" i="0" u="none" strike="noStrike" kern="0" cap="none" spc="0" normalizeH="0" baseline="0" noProof="0" dirty="0">
                <a:ln>
                  <a:noFill/>
                </a:ln>
                <a:solidFill>
                  <a:srgbClr val="073763"/>
                </a:solidFill>
                <a:effectLst/>
                <a:uLnTx/>
                <a:uFillTx/>
                <a:latin typeface="Arial"/>
                <a:cs typeface="Arial"/>
                <a:sym typeface="Arial"/>
              </a:rPr>
              <a:t>Research Assistant Professor………………………………...….……………. </a:t>
            </a:r>
            <a:r>
              <a:rPr kumimoji="0" lang="en-US" sz="1200" b="0" i="0" u="none" strike="noStrike" kern="0" cap="none" spc="0" normalizeH="0" baseline="0" noProof="0" dirty="0">
                <a:ln>
                  <a:noFill/>
                </a:ln>
                <a:solidFill>
                  <a:srgbClr val="93C47D"/>
                </a:solidFill>
                <a:effectLst/>
                <a:uLnTx/>
                <a:uFillTx/>
                <a:latin typeface="Arial"/>
                <a:cs typeface="Arial"/>
                <a:sym typeface="Arial"/>
              </a:rPr>
              <a:t>859-323-4709;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12">
                  <a:extLst>
                    <a:ext uri="{A12FA001-AC4F-418D-AE19-62706E023703}">
                      <ahyp:hlinkClr xmlns:ahyp="http://schemas.microsoft.com/office/drawing/2018/hyperlinkcolor" val="tx"/>
                    </a:ext>
                  </a:extLst>
                </a:hlinkClick>
              </a:rPr>
              <a:t>tjarrett@hsc.wvu.edu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Mary Swim, </a:t>
            </a:r>
            <a:r>
              <a:rPr kumimoji="0" lang="en-US" sz="1200" b="0" i="0" u="none" strike="noStrike" kern="0" cap="none" spc="0" normalizeH="0" baseline="0" noProof="0" dirty="0">
                <a:ln>
                  <a:noFill/>
                </a:ln>
                <a:solidFill>
                  <a:srgbClr val="073763"/>
                </a:solidFill>
                <a:effectLst/>
                <a:uLnTx/>
                <a:uFillTx/>
                <a:latin typeface="Arial"/>
                <a:cs typeface="Arial"/>
                <a:sym typeface="Arial"/>
              </a:rPr>
              <a:t>BA – Business Research Analyst……………………………………..………………… </a:t>
            </a:r>
            <a:r>
              <a:rPr kumimoji="0" lang="en-US" sz="1200" b="0" i="0" u="none" strike="noStrike" kern="0" cap="none" spc="0" normalizeH="0" baseline="0" noProof="0" dirty="0">
                <a:ln>
                  <a:noFill/>
                </a:ln>
                <a:solidFill>
                  <a:srgbClr val="93C47D"/>
                </a:solidFill>
                <a:effectLst/>
                <a:uLnTx/>
                <a:uFillTx/>
                <a:latin typeface="Arial"/>
                <a:cs typeface="Arial"/>
                <a:sym typeface="Arial"/>
              </a:rPr>
              <a:t>304-293-1079;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13">
                  <a:extLst>
                    <a:ext uri="{A12FA001-AC4F-418D-AE19-62706E023703}">
                      <ahyp:hlinkClr xmlns:ahyp="http://schemas.microsoft.com/office/drawing/2018/hyperlinkcolor" val="tx"/>
                    </a:ext>
                  </a:extLst>
                </a:hlinkClick>
              </a:rPr>
              <a:t>mswim@hsc.wvu.edu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73763"/>
                </a:solidFill>
                <a:effectLst/>
                <a:uLnTx/>
                <a:uFillTx/>
                <a:latin typeface="Arial"/>
                <a:cs typeface="Arial"/>
                <a:sym typeface="Arial"/>
              </a:rPr>
              <a:t>Divya</a:t>
            </a:r>
            <a:r>
              <a:rPr kumimoji="0" lang="en-US" sz="1200" b="1" i="0" u="none" strike="noStrike" kern="0" cap="none" spc="0" normalizeH="0" baseline="0" noProof="0" dirty="0">
                <a:ln>
                  <a:noFill/>
                </a:ln>
                <a:solidFill>
                  <a:srgbClr val="073763"/>
                </a:solidFill>
                <a:effectLst/>
                <a:uLnTx/>
                <a:uFillTx/>
                <a:latin typeface="Arial"/>
                <a:cs typeface="Arial"/>
                <a:sym typeface="Arial"/>
              </a:rPr>
              <a:t> </a:t>
            </a:r>
            <a:r>
              <a:rPr kumimoji="0" lang="en-US" sz="1200" b="1" i="0" u="none" strike="noStrike" kern="0" cap="none" spc="0" normalizeH="0" baseline="0" noProof="0" dirty="0" err="1">
                <a:ln>
                  <a:noFill/>
                </a:ln>
                <a:solidFill>
                  <a:srgbClr val="073763"/>
                </a:solidFill>
                <a:effectLst/>
                <a:uLnTx/>
                <a:uFillTx/>
                <a:latin typeface="Arial"/>
                <a:cs typeface="Arial"/>
                <a:sym typeface="Arial"/>
              </a:rPr>
              <a:t>Gadde</a:t>
            </a:r>
            <a:r>
              <a:rPr kumimoji="0" lang="en-US" sz="1200" b="1" i="0" u="none" strike="noStrike" kern="0" cap="none" spc="0" normalizeH="0" baseline="0" noProof="0" dirty="0">
                <a:ln>
                  <a:noFill/>
                </a:ln>
                <a:solidFill>
                  <a:srgbClr val="073763"/>
                </a:solidFill>
                <a:effectLst/>
                <a:uLnTx/>
                <a:uFillTx/>
                <a:latin typeface="Arial"/>
                <a:cs typeface="Arial"/>
                <a:sym typeface="Arial"/>
              </a:rPr>
              <a:t>, </a:t>
            </a:r>
            <a:r>
              <a:rPr kumimoji="0" lang="en-US" sz="1200" b="0" i="0" u="none" strike="noStrike" kern="0" cap="none" spc="0" normalizeH="0" baseline="0" noProof="0" dirty="0">
                <a:ln>
                  <a:noFill/>
                </a:ln>
                <a:solidFill>
                  <a:srgbClr val="073763"/>
                </a:solidFill>
                <a:effectLst/>
                <a:uLnTx/>
                <a:uFillTx/>
                <a:latin typeface="Arial"/>
                <a:cs typeface="Arial"/>
                <a:sym typeface="Arial"/>
              </a:rPr>
              <a:t>MS – Database Administrator……………………………………..…………….. </a:t>
            </a:r>
            <a:r>
              <a:rPr kumimoji="0" lang="en-US" sz="1200" b="0" i="0" u="none" strike="noStrike" kern="0" cap="none" spc="0" normalizeH="0" baseline="0" noProof="0" dirty="0">
                <a:ln>
                  <a:noFill/>
                </a:ln>
                <a:solidFill>
                  <a:srgbClr val="93C47D"/>
                </a:solidFill>
                <a:effectLst/>
                <a:uLnTx/>
                <a:uFillTx/>
                <a:latin typeface="Arial"/>
                <a:cs typeface="Arial"/>
                <a:sym typeface="Arial"/>
              </a:rPr>
              <a:t>304-293-4606; </a:t>
            </a:r>
            <a:r>
              <a:rPr kumimoji="0" lang="en-US" sz="1200" b="0" i="0" u="none" strike="noStrike" kern="0" cap="none" spc="0" normalizeH="0" baseline="0" noProof="0" dirty="0">
                <a:ln>
                  <a:noFill/>
                </a:ln>
                <a:solidFill>
                  <a:srgbClr val="93C47D"/>
                </a:solidFill>
                <a:effectLst/>
                <a:uLnTx/>
                <a:uFillTx/>
                <a:latin typeface="Arial"/>
                <a:cs typeface="Arial"/>
                <a:sym typeface="Arial"/>
                <a:hlinkClick r:id="rId14">
                  <a:extLst>
                    <a:ext uri="{A12FA001-AC4F-418D-AE19-62706E023703}">
                      <ahyp:hlinkClr xmlns:ahyp="http://schemas.microsoft.com/office/drawing/2018/hyperlinkcolor" val="tx"/>
                    </a:ext>
                  </a:extLst>
                </a:hlinkClick>
              </a:rPr>
              <a:t>divya.gadde@hsc.wvu.edu</a:t>
            </a: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73763"/>
                </a:solidFill>
                <a:effectLst/>
                <a:uLnTx/>
                <a:uFillTx/>
                <a:latin typeface="Arial"/>
                <a:cs typeface="Arial"/>
                <a:sym typeface="Arial"/>
              </a:rPr>
              <a:t>Lakin Davis, </a:t>
            </a:r>
            <a:r>
              <a:rPr kumimoji="0" lang="en-US" sz="1200" b="0" i="0" u="none" strike="noStrike" kern="0" cap="none" spc="0" normalizeH="0" baseline="0" noProof="0" dirty="0">
                <a:ln>
                  <a:noFill/>
                </a:ln>
                <a:solidFill>
                  <a:srgbClr val="073763"/>
                </a:solidFill>
                <a:effectLst/>
                <a:uLnTx/>
                <a:uFillTx/>
                <a:latin typeface="Arial"/>
                <a:cs typeface="Arial"/>
                <a:sym typeface="Arial"/>
              </a:rPr>
              <a:t>MPH – Research Assistant…………………………………………..………………….. </a:t>
            </a:r>
            <a:r>
              <a:rPr kumimoji="0" lang="en-US" sz="1200" b="0" i="0" u="none" strike="noStrike" kern="0" cap="none" spc="0" normalizeH="0" baseline="0" noProof="0" dirty="0">
                <a:ln>
                  <a:noFill/>
                </a:ln>
                <a:solidFill>
                  <a:srgbClr val="93C47D"/>
                </a:solidFill>
                <a:effectLst/>
                <a:uLnTx/>
                <a:uFillTx/>
                <a:latin typeface="Arial"/>
                <a:cs typeface="Arial"/>
                <a:sym typeface="Arial"/>
              </a:rPr>
              <a:t>304-293-2756; lsdavis@hsc.wvu.edu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93C47D"/>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93C47D"/>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55576C55-3D04-4175-A55B-23ABB92EB644}"/>
              </a:ext>
            </a:extLst>
          </p:cNvPr>
          <p:cNvPicPr>
            <a:picLocks noChangeAspect="1"/>
          </p:cNvPicPr>
          <p:nvPr/>
        </p:nvPicPr>
        <p:blipFill>
          <a:blip r:embed="rId15"/>
          <a:stretch>
            <a:fillRect/>
          </a:stretch>
        </p:blipFill>
        <p:spPr>
          <a:xfrm>
            <a:off x="7984329" y="4226572"/>
            <a:ext cx="1076923" cy="10806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57201" y="919976"/>
          <a:ext cx="8390743" cy="3930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txBox="1">
            <a:spLocks/>
          </p:cNvSpPr>
          <p:nvPr/>
        </p:nvSpPr>
        <p:spPr>
          <a:xfrm>
            <a:off x="566670" y="1546140"/>
            <a:ext cx="4171049" cy="100658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ClrTx/>
              <a:buNone/>
              <a:defRPr/>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Visit our website at </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8" action="ppaction://hlinkfile"/>
              </a:rPr>
              <a:t>wvhealthconnection.com</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pPr marL="0" indent="0" algn="ctr" defTabSz="685800">
              <a:spcBef>
                <a:spcPts val="750"/>
              </a:spcBef>
              <a:buClrTx/>
              <a:buNone/>
              <a:defRPr/>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Email us at </a:t>
            </a: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9"/>
              </a:rPr>
              <a:t>wvhealthconnection@gmail.com</a:t>
            </a: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algn="ctr" defTabSz="685800">
              <a:spcBef>
                <a:spcPts val="750"/>
              </a:spcBef>
              <a:buClrTx/>
              <a:buNone/>
              <a:defRPr/>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Follow us on Facebook (@</a:t>
            </a:r>
            <a:r>
              <a:rPr lang="en-US" sz="15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WVHealthConnection</a:t>
            </a:r>
            <a:r>
              <a:rPr lang="en-US" sz="1500" dirty="0">
                <a:solidFill>
                  <a:srgbClr val="000000"/>
                </a:solidFill>
                <a:latin typeface="Segoe UI Light"/>
              </a:rPr>
              <a:t>)</a:t>
            </a:r>
            <a:endParaRPr lang="en-US" sz="1800" dirty="0">
              <a:solidFill>
                <a:srgbClr val="000000"/>
              </a:solidFill>
              <a:latin typeface="Segoe UI Light"/>
            </a:endParaRPr>
          </a:p>
        </p:txBody>
      </p:sp>
      <p:pic>
        <p:nvPicPr>
          <p:cNvPr id="13" name="Picture 12" descr="C:\Users\as0375\OneDrive - WVU HSC\WV Health Connection\team.jpg"/>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967759" y="1257117"/>
            <a:ext cx="3371850" cy="2486025"/>
          </a:xfrm>
          <a:prstGeom prst="rect">
            <a:avLst/>
          </a:prstGeom>
          <a:noFill/>
          <a:ln>
            <a:noFill/>
          </a:ln>
        </p:spPr>
      </p:pic>
      <p:pic>
        <p:nvPicPr>
          <p:cNvPr id="14" name="Picture 13"/>
          <p:cNvPicPr>
            <a:picLocks noChangeAspect="1"/>
          </p:cNvPicPr>
          <p:nvPr/>
        </p:nvPicPr>
        <p:blipFill>
          <a:blip r:embed="rId11"/>
          <a:stretch>
            <a:fillRect/>
          </a:stretch>
        </p:blipFill>
        <p:spPr>
          <a:xfrm>
            <a:off x="631735" y="2620129"/>
            <a:ext cx="4240853" cy="1842860"/>
          </a:xfrm>
          <a:prstGeom prst="rect">
            <a:avLst/>
          </a:prstGeom>
        </p:spPr>
      </p:pic>
      <p:sp>
        <p:nvSpPr>
          <p:cNvPr id="15" name="Text Box 2"/>
          <p:cNvSpPr txBox="1">
            <a:spLocks noChangeArrowheads="1"/>
          </p:cNvSpPr>
          <p:nvPr/>
        </p:nvSpPr>
        <p:spPr bwMode="auto">
          <a:xfrm>
            <a:off x="4872588" y="3743142"/>
            <a:ext cx="3371849" cy="1089064"/>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34290" marR="34290" algn="ctr" defTabSz="685800">
              <a:spcAft>
                <a:spcPts val="450"/>
              </a:spcAft>
              <a:buClrTx/>
              <a:defRPr/>
            </a:pPr>
            <a:endParaRPr lang="en-US" sz="1050" kern="1100" dirty="0">
              <a:latin typeface="Calibri" panose="020F0502020204030204" pitchFamily="34" charset="0"/>
              <a:ea typeface="Times New Roman" panose="02020603050405020304" pitchFamily="18" charset="0"/>
              <a:cs typeface="Times New Roman" panose="02020603050405020304" pitchFamily="18" charset="0"/>
            </a:endParaRPr>
          </a:p>
          <a:p>
            <a:pPr marL="34290" marR="34290" algn="ctr" defTabSz="685800">
              <a:spcAft>
                <a:spcPts val="450"/>
              </a:spcAft>
              <a:buClrTx/>
              <a:defRPr/>
            </a:pPr>
            <a:r>
              <a:rPr lang="en-US" sz="1050" b="1" i="1" kern="1100" dirty="0">
                <a:latin typeface="Open Sans" panose="020B0606030504020204" pitchFamily="34" charset="0"/>
                <a:ea typeface="Open Sans" panose="020B0606030504020204" pitchFamily="34" charset="0"/>
                <a:cs typeface="Open Sans" panose="020B0606030504020204" pitchFamily="34" charset="0"/>
              </a:rPr>
              <a:t>The WVU Office of Health Services Research team</a:t>
            </a:r>
          </a:p>
          <a:p>
            <a:pPr marL="34290" marR="34290" algn="ctr" defTabSz="685800">
              <a:spcAft>
                <a:spcPts val="450"/>
              </a:spcAft>
              <a:buClrTx/>
              <a:defRPr/>
            </a:pPr>
            <a:r>
              <a:rPr lang="en-US" sz="1050" kern="1100" dirty="0">
                <a:latin typeface="Open Sans" panose="020B0606030504020204" pitchFamily="34" charset="0"/>
                <a:ea typeface="Open Sans" panose="020B0606030504020204" pitchFamily="34" charset="0"/>
                <a:cs typeface="Open Sans" panose="020B0606030504020204" pitchFamily="34" charset="0"/>
              </a:rPr>
              <a:t>(From left to right) Cecil Pollard, Adam Baus, Audrey Semel, Mary Swim, Samantha Shawley-Brzoska, Andrea Calkins, and Divya Gadde</a:t>
            </a:r>
          </a:p>
        </p:txBody>
      </p:sp>
      <p:sp>
        <p:nvSpPr>
          <p:cNvPr id="9" name="Title 1"/>
          <p:cNvSpPr txBox="1">
            <a:spLocks/>
          </p:cNvSpPr>
          <p:nvPr/>
        </p:nvSpPr>
        <p:spPr>
          <a:xfrm>
            <a:off x="412056" y="456293"/>
            <a:ext cx="8481032" cy="4484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75" b="1" dirty="0">
                <a:solidFill>
                  <a:srgbClr val="00B0F0"/>
                </a:solidFill>
                <a:latin typeface="Open Sans" panose="020B0606030504020204" pitchFamily="34" charset="0"/>
                <a:ea typeface="Open Sans" panose="020B0606030504020204" pitchFamily="34" charset="0"/>
                <a:cs typeface="Open Sans" panose="020B0606030504020204" pitchFamily="34" charset="0"/>
              </a:rPr>
              <a:t>Ways to learn more</a:t>
            </a:r>
          </a:p>
        </p:txBody>
      </p:sp>
      <p:pic>
        <p:nvPicPr>
          <p:cNvPr id="10" name="Picture 9">
            <a:extLst>
              <a:ext uri="{FF2B5EF4-FFF2-40B4-BE49-F238E27FC236}">
                <a16:creationId xmlns:a16="http://schemas.microsoft.com/office/drawing/2014/main" id="{898D4C27-F8A0-4F6F-A76C-56B581B21BF5}"/>
              </a:ext>
            </a:extLst>
          </p:cNvPr>
          <p:cNvPicPr/>
          <p:nvPr/>
        </p:nvPicPr>
        <p:blipFill>
          <a:blip r:embed="rId12" cstate="screen">
            <a:extLst>
              <a:ext uri="{28A0092B-C50C-407E-A947-70E740481C1C}">
                <a14:useLocalDpi xmlns:a14="http://schemas.microsoft.com/office/drawing/2010/main" val="0"/>
              </a:ext>
            </a:extLst>
          </a:blip>
          <a:stretch>
            <a:fillRect/>
          </a:stretch>
        </p:blipFill>
        <p:spPr>
          <a:xfrm rot="18916886">
            <a:off x="8140103" y="4178090"/>
            <a:ext cx="960514" cy="913072"/>
          </a:xfrm>
          <a:prstGeom prst="rect">
            <a:avLst/>
          </a:prstGeom>
        </p:spPr>
      </p:pic>
      <p:sp>
        <p:nvSpPr>
          <p:cNvPr id="11" name="TextBox 10">
            <a:extLst>
              <a:ext uri="{FF2B5EF4-FFF2-40B4-BE49-F238E27FC236}">
                <a16:creationId xmlns:a16="http://schemas.microsoft.com/office/drawing/2014/main" id="{3E163D9D-0A4E-498A-BF49-255612A30E25}"/>
              </a:ext>
            </a:extLst>
          </p:cNvPr>
          <p:cNvSpPr txBox="1"/>
          <p:nvPr/>
        </p:nvSpPr>
        <p:spPr>
          <a:xfrm>
            <a:off x="0" y="4891720"/>
            <a:ext cx="377687" cy="253916"/>
          </a:xfrm>
          <a:prstGeom prst="rect">
            <a:avLst/>
          </a:prstGeom>
          <a:noFill/>
        </p:spPr>
        <p:txBody>
          <a:bodyPr wrap="square" rtlCol="0">
            <a:spAutoFit/>
          </a:bodyPr>
          <a:lstStyle/>
          <a:p>
            <a:r>
              <a:rPr lang="en-US" sz="1000" dirty="0">
                <a:solidFill>
                  <a:srgbClr val="0070C0"/>
                </a:solidFill>
              </a:rPr>
              <a:t>43</a:t>
            </a:r>
            <a:endParaRPr lang="en-US" sz="1050" dirty="0">
              <a:solidFill>
                <a:srgbClr val="0070C0"/>
              </a:solidFill>
            </a:endParaRPr>
          </a:p>
        </p:txBody>
      </p:sp>
    </p:spTree>
    <p:extLst>
      <p:ext uri="{BB962C8B-B14F-4D97-AF65-F5344CB8AC3E}">
        <p14:creationId xmlns:p14="http://schemas.microsoft.com/office/powerpoint/2010/main" val="1854947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34A33-A6BF-477A-82FF-886107FBF7C8}"/>
              </a:ext>
            </a:extLst>
          </p:cNvPr>
          <p:cNvPicPr>
            <a:picLocks noChangeAspect="1"/>
          </p:cNvPicPr>
          <p:nvPr/>
        </p:nvPicPr>
        <p:blipFill>
          <a:blip r:embed="rId3"/>
          <a:stretch>
            <a:fillRect/>
          </a:stretch>
        </p:blipFill>
        <p:spPr>
          <a:xfrm>
            <a:off x="8028460" y="4049943"/>
            <a:ext cx="1220002" cy="1224238"/>
          </a:xfrm>
          <a:prstGeom prst="rect">
            <a:avLst/>
          </a:prstGeom>
        </p:spPr>
      </p:pic>
      <p:pic>
        <p:nvPicPr>
          <p:cNvPr id="1026" name="Picture 2" descr="17,657 Introducing Yourself Illustrations &amp; Clip Art - iStock">
            <a:extLst>
              <a:ext uri="{FF2B5EF4-FFF2-40B4-BE49-F238E27FC236}">
                <a16:creationId xmlns:a16="http://schemas.microsoft.com/office/drawing/2014/main" id="{9BFE9F4D-4C44-450D-A1D8-5C08D64B5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48" b="50000"/>
          <a:stretch/>
        </p:blipFill>
        <p:spPr bwMode="auto">
          <a:xfrm>
            <a:off x="2869153" y="1134877"/>
            <a:ext cx="3729937" cy="2581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A1E632-D3FC-4BDB-87B4-B2DA85CB181C}"/>
              </a:ext>
            </a:extLst>
          </p:cNvPr>
          <p:cNvSpPr txBox="1"/>
          <p:nvPr/>
        </p:nvSpPr>
        <p:spPr>
          <a:xfrm>
            <a:off x="2908792" y="2289283"/>
            <a:ext cx="35246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3D85C6">
                    <a:lumMod val="50000"/>
                  </a:srgbClr>
                </a:solidFill>
                <a:effectLst/>
                <a:uLnTx/>
                <a:uFillTx/>
                <a:latin typeface="Arial"/>
                <a:cs typeface="Arial"/>
                <a:sym typeface="Arial"/>
              </a:rPr>
              <a:t>Introduce yourself in the chat box!</a:t>
            </a:r>
          </a:p>
        </p:txBody>
      </p:sp>
    </p:spTree>
    <p:extLst>
      <p:ext uri="{BB962C8B-B14F-4D97-AF65-F5344CB8AC3E}">
        <p14:creationId xmlns:p14="http://schemas.microsoft.com/office/powerpoint/2010/main" val="3999589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B7BC3-7879-43B4-9DC3-845A699942AA}"/>
              </a:ext>
            </a:extLst>
          </p:cNvPr>
          <p:cNvSpPr>
            <a:spLocks noGrp="1"/>
          </p:cNvSpPr>
          <p:nvPr>
            <p:ph type="body" idx="1"/>
          </p:nvPr>
        </p:nvSpPr>
        <p:spPr>
          <a:xfrm>
            <a:off x="594104" y="843815"/>
            <a:ext cx="4912174" cy="4087650"/>
          </a:xfrm>
        </p:spPr>
        <p:txBody>
          <a:bodyPr/>
          <a:lstStyle/>
          <a:p>
            <a:r>
              <a:rPr lang="en-US" dirty="0">
                <a:solidFill>
                  <a:schemeClr val="tx2">
                    <a:lumMod val="50000"/>
                  </a:schemeClr>
                </a:solidFill>
              </a:rPr>
              <a:t>Helping to address our long-standing challenges in integrating and mobilizing across clinical and community settings for the sake of individuals, families and community/ population health</a:t>
            </a:r>
          </a:p>
          <a:p>
            <a:r>
              <a:rPr lang="en-US" dirty="0">
                <a:solidFill>
                  <a:schemeClr val="tx2">
                    <a:lumMod val="50000"/>
                  </a:schemeClr>
                </a:solidFill>
              </a:rPr>
              <a:t>Direct technical assistance to clinical and community-based partners</a:t>
            </a:r>
          </a:p>
          <a:p>
            <a:r>
              <a:rPr lang="en-US" dirty="0">
                <a:solidFill>
                  <a:schemeClr val="tx2">
                    <a:lumMod val="50000"/>
                  </a:schemeClr>
                </a:solidFill>
              </a:rPr>
              <a:t>Supports:</a:t>
            </a:r>
          </a:p>
          <a:p>
            <a:pPr lvl="1">
              <a:spcBef>
                <a:spcPts val="1200"/>
              </a:spcBef>
              <a:buClr>
                <a:schemeClr val="tx2"/>
              </a:buClr>
            </a:pPr>
            <a:r>
              <a:rPr lang="en-US" sz="1200" dirty="0">
                <a:solidFill>
                  <a:schemeClr val="tx2">
                    <a:lumMod val="50000"/>
                  </a:schemeClr>
                </a:solidFill>
              </a:rPr>
              <a:t>Knowledge of available community-based programming</a:t>
            </a:r>
          </a:p>
          <a:p>
            <a:pPr lvl="1">
              <a:spcBef>
                <a:spcPts val="1200"/>
              </a:spcBef>
              <a:buClr>
                <a:schemeClr val="tx2"/>
              </a:buClr>
            </a:pPr>
            <a:r>
              <a:rPr lang="en-US" sz="1200" dirty="0">
                <a:solidFill>
                  <a:schemeClr val="tx2">
                    <a:lumMod val="50000"/>
                  </a:schemeClr>
                </a:solidFill>
              </a:rPr>
              <a:t>Willingness and ability to refer to program offerings</a:t>
            </a:r>
          </a:p>
          <a:p>
            <a:pPr lvl="1">
              <a:spcBef>
                <a:spcPts val="1200"/>
              </a:spcBef>
              <a:buClr>
                <a:schemeClr val="tx2"/>
              </a:buClr>
            </a:pPr>
            <a:r>
              <a:rPr lang="en-US" sz="1200" dirty="0">
                <a:solidFill>
                  <a:schemeClr val="tx2">
                    <a:lumMod val="50000"/>
                  </a:schemeClr>
                </a:solidFill>
              </a:rPr>
              <a:t>Ability to measure effectiveness of programming and demonstrate value</a:t>
            </a:r>
          </a:p>
          <a:p>
            <a:pPr lvl="1">
              <a:spcBef>
                <a:spcPts val="1200"/>
              </a:spcBef>
              <a:buClr>
                <a:schemeClr val="tx2"/>
              </a:buClr>
            </a:pPr>
            <a:r>
              <a:rPr lang="en-US" sz="1200" dirty="0">
                <a:solidFill>
                  <a:schemeClr val="tx2">
                    <a:lumMod val="50000"/>
                  </a:schemeClr>
                </a:solidFill>
              </a:rPr>
              <a:t>Communication and therefore collaboration</a:t>
            </a:r>
          </a:p>
          <a:p>
            <a:pPr lvl="1">
              <a:spcBef>
                <a:spcPts val="1200"/>
              </a:spcBef>
              <a:buClr>
                <a:schemeClr val="tx2"/>
              </a:buClr>
            </a:pPr>
            <a:r>
              <a:rPr lang="en-US" sz="1200" dirty="0">
                <a:solidFill>
                  <a:schemeClr val="tx2">
                    <a:lumMod val="50000"/>
                  </a:schemeClr>
                </a:solidFill>
              </a:rPr>
              <a:t>Sense of a collective response to critical public health issues in communities, regions, and the state</a:t>
            </a:r>
          </a:p>
        </p:txBody>
      </p:sp>
      <p:sp>
        <p:nvSpPr>
          <p:cNvPr id="3" name="Title 2">
            <a:extLst>
              <a:ext uri="{FF2B5EF4-FFF2-40B4-BE49-F238E27FC236}">
                <a16:creationId xmlns:a16="http://schemas.microsoft.com/office/drawing/2014/main" id="{E3FEB113-E14A-44D4-B65F-16A0A3B9F04A}"/>
              </a:ext>
            </a:extLst>
          </p:cNvPr>
          <p:cNvSpPr>
            <a:spLocks noGrp="1"/>
          </p:cNvSpPr>
          <p:nvPr>
            <p:ph type="ctrTitle"/>
          </p:nvPr>
        </p:nvSpPr>
        <p:spPr>
          <a:xfrm>
            <a:off x="735750" y="74851"/>
            <a:ext cx="7672500" cy="577800"/>
          </a:xfrm>
        </p:spPr>
        <p:txBody>
          <a:bodyPr/>
          <a:lstStyle/>
          <a:p>
            <a:r>
              <a:rPr lang="en-US" dirty="0"/>
              <a:t>WV Health Connection</a:t>
            </a:r>
          </a:p>
        </p:txBody>
      </p:sp>
      <p:pic>
        <p:nvPicPr>
          <p:cNvPr id="13" name="Picture 12">
            <a:extLst>
              <a:ext uri="{FF2B5EF4-FFF2-40B4-BE49-F238E27FC236}">
                <a16:creationId xmlns:a16="http://schemas.microsoft.com/office/drawing/2014/main" id="{DA58957C-8652-42D8-A519-8814C1B259FC}"/>
              </a:ext>
            </a:extLst>
          </p:cNvPr>
          <p:cNvPicPr>
            <a:picLocks noChangeAspect="1"/>
          </p:cNvPicPr>
          <p:nvPr/>
        </p:nvPicPr>
        <p:blipFill rotWithShape="1">
          <a:blip r:embed="rId3"/>
          <a:srcRect l="59876" t="32206" r="7402" b="19099"/>
          <a:stretch/>
        </p:blipFill>
        <p:spPr>
          <a:xfrm>
            <a:off x="5687832" y="928247"/>
            <a:ext cx="3014754" cy="2991015"/>
          </a:xfrm>
          <a:prstGeom prst="rect">
            <a:avLst/>
          </a:prstGeom>
        </p:spPr>
      </p:pic>
      <p:pic>
        <p:nvPicPr>
          <p:cNvPr id="14" name="Picture 13">
            <a:extLst>
              <a:ext uri="{FF2B5EF4-FFF2-40B4-BE49-F238E27FC236}">
                <a16:creationId xmlns:a16="http://schemas.microsoft.com/office/drawing/2014/main" id="{6C1D7FDE-36D5-4BBB-A40C-4687A5E3B3A0}"/>
              </a:ext>
            </a:extLst>
          </p:cNvPr>
          <p:cNvPicPr>
            <a:picLocks noChangeAspect="1"/>
          </p:cNvPicPr>
          <p:nvPr/>
        </p:nvPicPr>
        <p:blipFill>
          <a:blip r:embed="rId4"/>
          <a:stretch>
            <a:fillRect/>
          </a:stretch>
        </p:blipFill>
        <p:spPr>
          <a:xfrm>
            <a:off x="7238454" y="4102142"/>
            <a:ext cx="1220002" cy="1224238"/>
          </a:xfrm>
          <a:prstGeom prst="rect">
            <a:avLst/>
          </a:prstGeom>
        </p:spPr>
      </p:pic>
    </p:spTree>
    <p:extLst>
      <p:ext uri="{BB962C8B-B14F-4D97-AF65-F5344CB8AC3E}">
        <p14:creationId xmlns:p14="http://schemas.microsoft.com/office/powerpoint/2010/main" val="23498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399;p51">
            <a:extLst>
              <a:ext uri="{FF2B5EF4-FFF2-40B4-BE49-F238E27FC236}">
                <a16:creationId xmlns:a16="http://schemas.microsoft.com/office/drawing/2014/main" id="{2C9935FC-33D9-48CB-AA6F-50B5AC076110}"/>
              </a:ext>
            </a:extLst>
          </p:cNvPr>
          <p:cNvPicPr preferRelativeResize="0"/>
          <p:nvPr/>
        </p:nvPicPr>
        <p:blipFill>
          <a:blip r:embed="rId3">
            <a:alphaModFix amt="52000"/>
          </a:blip>
          <a:stretch>
            <a:fillRect/>
          </a:stretch>
        </p:blipFill>
        <p:spPr>
          <a:xfrm rot="10500256" flipH="1">
            <a:off x="-12748" y="4206798"/>
            <a:ext cx="8622233" cy="1477082"/>
          </a:xfrm>
          <a:prstGeom prst="rect">
            <a:avLst/>
          </a:prstGeom>
          <a:noFill/>
          <a:ln>
            <a:noFill/>
          </a:ln>
        </p:spPr>
      </p:pic>
      <p:pic>
        <p:nvPicPr>
          <p:cNvPr id="10" name="Google Shape;2727;p63">
            <a:extLst>
              <a:ext uri="{FF2B5EF4-FFF2-40B4-BE49-F238E27FC236}">
                <a16:creationId xmlns:a16="http://schemas.microsoft.com/office/drawing/2014/main" id="{EDA13B7C-3A4F-4251-BBA2-E5EA41D9AFF2}"/>
              </a:ext>
            </a:extLst>
          </p:cNvPr>
          <p:cNvPicPr preferRelativeResize="0"/>
          <p:nvPr/>
        </p:nvPicPr>
        <p:blipFill>
          <a:blip r:embed="rId4">
            <a:alphaModFix amt="52000"/>
          </a:blip>
          <a:stretch>
            <a:fillRect/>
          </a:stretch>
        </p:blipFill>
        <p:spPr>
          <a:xfrm rot="18644116" flipH="1">
            <a:off x="-794826" y="-996684"/>
            <a:ext cx="2994255" cy="2672481"/>
          </a:xfrm>
          <a:prstGeom prst="rect">
            <a:avLst/>
          </a:prstGeom>
          <a:noFill/>
          <a:ln>
            <a:noFill/>
          </a:ln>
        </p:spPr>
      </p:pic>
      <p:pic>
        <p:nvPicPr>
          <p:cNvPr id="2050" name="Picture 2" descr="Text&#10;&#10;Description automatically generated with medium confidence">
            <a:extLst>
              <a:ext uri="{FF2B5EF4-FFF2-40B4-BE49-F238E27FC236}">
                <a16:creationId xmlns:a16="http://schemas.microsoft.com/office/drawing/2014/main" id="{021F0D05-1E89-4802-82E8-DD0B265B8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8" y="1135205"/>
            <a:ext cx="6748586" cy="911644"/>
          </a:xfrm>
          <a:prstGeom prst="rect">
            <a:avLst/>
          </a:prstGeom>
          <a:extLst>
            <a:ext uri="{909E8E84-426E-40DD-AFC4-6F175D3DCCD1}">
              <a14:hiddenFill xmlns:a14="http://schemas.microsoft.com/office/drawing/2010/main">
                <a:solidFill>
                  <a:srgbClr val="FFFFFF"/>
                </a:solidFill>
              </a14:hiddenFill>
            </a:ext>
          </a:extLst>
        </p:spPr>
      </p:pic>
      <p:pic>
        <p:nvPicPr>
          <p:cNvPr id="2058" name="Picture 10" descr="Text&#10;&#10;Description automatically generated with low confidence">
            <a:extLst>
              <a:ext uri="{FF2B5EF4-FFF2-40B4-BE49-F238E27FC236}">
                <a16:creationId xmlns:a16="http://schemas.microsoft.com/office/drawing/2014/main" id="{C0264C65-0EB1-4F02-B890-9AAD5B5EB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2018" y="2154487"/>
            <a:ext cx="4115476" cy="2038059"/>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Graphical user interface&#10;&#10;Description automatically generated with low confidence">
            <a:extLst>
              <a:ext uri="{FF2B5EF4-FFF2-40B4-BE49-F238E27FC236}">
                <a16:creationId xmlns:a16="http://schemas.microsoft.com/office/drawing/2014/main" id="{96017941-C9FD-48D2-BE58-3901986FD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9222" y="1731600"/>
            <a:ext cx="2108200" cy="1228725"/>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24E451-B846-464D-81B6-699EC16CEFC9}"/>
              </a:ext>
            </a:extLst>
          </p:cNvPr>
          <p:cNvPicPr>
            <a:picLocks noChangeAspect="1"/>
          </p:cNvPicPr>
          <p:nvPr/>
        </p:nvPicPr>
        <p:blipFill>
          <a:blip r:embed="rId8"/>
          <a:stretch>
            <a:fillRect/>
          </a:stretch>
        </p:blipFill>
        <p:spPr>
          <a:xfrm>
            <a:off x="7893803" y="3992562"/>
            <a:ext cx="1320192" cy="1327151"/>
          </a:xfrm>
          <a:prstGeom prst="rect">
            <a:avLst/>
          </a:prstGeom>
        </p:spPr>
      </p:pic>
      <p:sp>
        <p:nvSpPr>
          <p:cNvPr id="3" name="Title 2">
            <a:extLst>
              <a:ext uri="{FF2B5EF4-FFF2-40B4-BE49-F238E27FC236}">
                <a16:creationId xmlns:a16="http://schemas.microsoft.com/office/drawing/2014/main" id="{DF762C73-4ED2-44C5-9C49-606A97A15547}"/>
              </a:ext>
            </a:extLst>
          </p:cNvPr>
          <p:cNvSpPr>
            <a:spLocks noGrp="1"/>
          </p:cNvSpPr>
          <p:nvPr>
            <p:ph type="ctrTitle" idx="4294967295"/>
          </p:nvPr>
        </p:nvSpPr>
        <p:spPr>
          <a:xfrm>
            <a:off x="509207" y="273966"/>
            <a:ext cx="8520600" cy="572700"/>
          </a:xfrm>
        </p:spPr>
        <p:txBody>
          <a:bodyPr wrap="square" anchor="t">
            <a:normAutofit/>
          </a:bodyPr>
          <a:lstStyle/>
          <a:p>
            <a:pPr>
              <a:lnSpc>
                <a:spcPct val="90000"/>
              </a:lnSpc>
            </a:pPr>
            <a:r>
              <a:rPr lang="en-US" sz="2800" dirty="0"/>
              <a:t>Sincere thanks to our funders and supporters!</a:t>
            </a:r>
          </a:p>
        </p:txBody>
      </p:sp>
    </p:spTree>
    <p:extLst>
      <p:ext uri="{BB962C8B-B14F-4D97-AF65-F5344CB8AC3E}">
        <p14:creationId xmlns:p14="http://schemas.microsoft.com/office/powerpoint/2010/main" val="31890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8" name="Google Shape;2128;p38"/>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Workplace Wellness </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0AC8E4C5-AC44-49DE-A5C6-58C95BBACD1A}"/>
              </a:ext>
            </a:extLst>
          </p:cNvPr>
          <p:cNvPicPr>
            <a:picLocks noChangeAspect="1"/>
          </p:cNvPicPr>
          <p:nvPr/>
        </p:nvPicPr>
        <p:blipFill>
          <a:blip r:embed="rId6"/>
          <a:stretch>
            <a:fillRect/>
          </a:stretch>
        </p:blipFill>
        <p:spPr>
          <a:xfrm>
            <a:off x="7923998" y="3919262"/>
            <a:ext cx="1220002" cy="1224238"/>
          </a:xfrm>
          <a:prstGeom prst="rect">
            <a:avLst/>
          </a:prstGeom>
        </p:spPr>
      </p:pic>
      <p:sp>
        <p:nvSpPr>
          <p:cNvPr id="10" name="Google Shape;2129;p38">
            <a:extLst>
              <a:ext uri="{FF2B5EF4-FFF2-40B4-BE49-F238E27FC236}">
                <a16:creationId xmlns:a16="http://schemas.microsoft.com/office/drawing/2014/main" id="{53BEABCF-9ACD-483F-A60C-969E2888A155}"/>
              </a:ext>
            </a:extLst>
          </p:cNvPr>
          <p:cNvSpPr txBox="1">
            <a:spLocks noGrp="1"/>
          </p:cNvSpPr>
          <p:nvPr>
            <p:ph type="subTitle" idx="1"/>
          </p:nvPr>
        </p:nvSpPr>
        <p:spPr>
          <a:xfrm>
            <a:off x="720000" y="3224960"/>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W</a:t>
            </a:r>
            <a:r>
              <a:rPr lang="en" sz="1800" dirty="0"/>
              <a:t>ith Veronica Crosier at Active Southern WV</a:t>
            </a:r>
          </a:p>
        </p:txBody>
      </p:sp>
    </p:spTree>
    <p:extLst>
      <p:ext uri="{BB962C8B-B14F-4D97-AF65-F5344CB8AC3E}">
        <p14:creationId xmlns:p14="http://schemas.microsoft.com/office/powerpoint/2010/main" val="58294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99E753-DA67-4159-BF4C-47ECA6EC669B}"/>
              </a:ext>
            </a:extLst>
          </p:cNvPr>
          <p:cNvSpPr>
            <a:spLocks noGrp="1"/>
          </p:cNvSpPr>
          <p:nvPr>
            <p:ph type="title"/>
          </p:nvPr>
        </p:nvSpPr>
        <p:spPr>
          <a:xfrm>
            <a:off x="0" y="3413153"/>
            <a:ext cx="2524433" cy="627540"/>
          </a:xfrm>
        </p:spPr>
        <p:txBody>
          <a:bodyPr>
            <a:normAutofit fontScale="90000"/>
          </a:bodyPr>
          <a:lstStyle/>
          <a:p>
            <a:r>
              <a:rPr lang="en-US" sz="2100" dirty="0">
                <a:solidFill>
                  <a:schemeClr val="bg1"/>
                </a:solidFill>
              </a:rPr>
              <a:t>Active SWV Workplace Wellness Program</a:t>
            </a:r>
          </a:p>
        </p:txBody>
      </p:sp>
      <p:sp>
        <p:nvSpPr>
          <p:cNvPr id="9" name="Text Placeholder 4">
            <a:extLst>
              <a:ext uri="{FF2B5EF4-FFF2-40B4-BE49-F238E27FC236}">
                <a16:creationId xmlns:a16="http://schemas.microsoft.com/office/drawing/2014/main" id="{EA2C4D5C-C2B1-4638-A332-6AE502DC80FB}"/>
              </a:ext>
            </a:extLst>
          </p:cNvPr>
          <p:cNvSpPr txBox="1">
            <a:spLocks/>
          </p:cNvSpPr>
          <p:nvPr/>
        </p:nvSpPr>
        <p:spPr>
          <a:xfrm>
            <a:off x="2762220" y="1102807"/>
            <a:ext cx="2524433" cy="2937887"/>
          </a:xfrm>
          <a:prstGeom prst="rect">
            <a:avLst/>
          </a:prstGeom>
        </p:spPr>
        <p:txBody>
          <a:bodyPr vert="horz" lIns="68580" tIns="34290" rIns="68580" bIns="3429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defTabSz="685800">
              <a:spcBef>
                <a:spcPts val="900"/>
              </a:spcBef>
              <a:buClr>
                <a:srgbClr val="40BAD2"/>
              </a:buClr>
            </a:pPr>
            <a:r>
              <a:rPr lang="en-US" sz="1700" dirty="0">
                <a:solidFill>
                  <a:srgbClr val="0070C0"/>
                </a:solidFill>
                <a:latin typeface="Open Sans" panose="020B0606030504020204" pitchFamily="34" charset="0"/>
                <a:ea typeface="Open Sans" panose="020B0606030504020204" pitchFamily="34" charset="0"/>
                <a:cs typeface="Open Sans" panose="020B0606030504020204" pitchFamily="34" charset="0"/>
              </a:rPr>
              <a:t>Benefits</a:t>
            </a:r>
          </a:p>
          <a:p>
            <a:pPr marL="257175" indent="-257175" defTabSz="685800">
              <a:spcBef>
                <a:spcPts val="900"/>
              </a:spcBef>
              <a:buClr>
                <a:srgbClr val="40BAD2"/>
              </a:buClr>
              <a:buFont typeface="Arial" panose="020B0604020202020204" pitchFamily="34" charset="0"/>
              <a:buChar char="•"/>
            </a:pPr>
            <a:r>
              <a:rPr lang="en-US" sz="1425"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Access to resources</a:t>
            </a:r>
          </a:p>
          <a:p>
            <a:pPr marL="257175" indent="-257175" defTabSz="685800">
              <a:spcBef>
                <a:spcPts val="900"/>
              </a:spcBef>
              <a:buClr>
                <a:srgbClr val="40BAD2"/>
              </a:buClr>
              <a:buFont typeface="Arial" panose="020B0604020202020204" pitchFamily="34" charset="0"/>
              <a:buChar char="•"/>
            </a:pPr>
            <a:r>
              <a:rPr lang="en-US" sz="1425"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Improve wellness offerings</a:t>
            </a:r>
          </a:p>
          <a:p>
            <a:pPr marL="257175" indent="-257175" defTabSz="685800">
              <a:spcBef>
                <a:spcPts val="900"/>
              </a:spcBef>
              <a:buClr>
                <a:srgbClr val="40BAD2"/>
              </a:buClr>
              <a:buFont typeface="Arial" panose="020B0604020202020204" pitchFamily="34" charset="0"/>
              <a:buChar char="•"/>
            </a:pPr>
            <a:r>
              <a:rPr lang="en-US" sz="1425"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See increase in employees’ actual and perceived wellness</a:t>
            </a:r>
          </a:p>
          <a:p>
            <a:pPr marL="257175" indent="-257175" defTabSz="685800">
              <a:spcBef>
                <a:spcPts val="900"/>
              </a:spcBef>
              <a:buClr>
                <a:srgbClr val="40BAD2"/>
              </a:buClr>
              <a:buFont typeface="Arial" panose="020B0604020202020204" pitchFamily="34" charset="0"/>
              <a:buChar char="•"/>
            </a:pPr>
            <a:r>
              <a:rPr lang="en-US" sz="1425"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Implement at least on Policy, System, &amp; Environment Change</a:t>
            </a:r>
          </a:p>
          <a:p>
            <a:pPr marL="257175" indent="-257175" defTabSz="685800">
              <a:spcBef>
                <a:spcPts val="900"/>
              </a:spcBef>
              <a:buClr>
                <a:srgbClr val="40BAD2"/>
              </a:buClr>
              <a:buFont typeface="Arial" panose="020B0604020202020204" pitchFamily="34" charset="0"/>
              <a:buChar char="•"/>
            </a:pPr>
            <a:r>
              <a:rPr lang="en-US" sz="1425"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Foundation to provide wellness for years to come</a:t>
            </a:r>
          </a:p>
          <a:p>
            <a:pPr defTabSz="685800">
              <a:spcBef>
                <a:spcPts val="900"/>
              </a:spcBef>
              <a:buClr>
                <a:srgbClr val="40BAD2"/>
              </a:buClr>
            </a:pPr>
            <a:endParaRPr lang="en-US" sz="1650" dirty="0">
              <a:solidFill>
                <a:srgbClr val="000000">
                  <a:lumMod val="50000"/>
                  <a:lumOff val="50000"/>
                </a:srgbClr>
              </a:solidFill>
              <a:latin typeface="Corbel" panose="020B0503020204020204"/>
            </a:endParaRPr>
          </a:p>
        </p:txBody>
      </p:sp>
      <p:sp>
        <p:nvSpPr>
          <p:cNvPr id="10" name="Text Placeholder 4">
            <a:extLst>
              <a:ext uri="{FF2B5EF4-FFF2-40B4-BE49-F238E27FC236}">
                <a16:creationId xmlns:a16="http://schemas.microsoft.com/office/drawing/2014/main" id="{F6D90524-B0D9-4C21-B1FA-E248E2D883AC}"/>
              </a:ext>
            </a:extLst>
          </p:cNvPr>
          <p:cNvSpPr txBox="1">
            <a:spLocks/>
          </p:cNvSpPr>
          <p:nvPr/>
        </p:nvSpPr>
        <p:spPr>
          <a:xfrm>
            <a:off x="5653012" y="1102808"/>
            <a:ext cx="2339111" cy="3040127"/>
          </a:xfrm>
          <a:prstGeom prst="rect">
            <a:avLst/>
          </a:prstGeom>
        </p:spPr>
        <p:txBody>
          <a:bodyPr vert="horz" lIns="68580" tIns="34290" rIns="68580" bIns="34290" rtlCol="0" anchor="t">
            <a:normAutofit fontScale="925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defTabSz="685800">
              <a:spcBef>
                <a:spcPts val="900"/>
              </a:spcBef>
              <a:buClr>
                <a:srgbClr val="40BAD2"/>
              </a:buClr>
            </a:pPr>
            <a:r>
              <a:rPr lang="en-US"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t>Resources</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Presentations &amp; workshops</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Technical Assistance</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3</a:t>
            </a:r>
            <a:r>
              <a:rPr lang="en-US" sz="1650" baseline="3000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rd</a:t>
            </a: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 Party Survey Distribution/Data Aggregation</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Educational Materials</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Media Recognition</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Courses &amp; Certifications</a:t>
            </a:r>
          </a:p>
          <a:p>
            <a:pPr marL="257175" indent="-257175" defTabSz="685800">
              <a:spcBef>
                <a:spcPts val="900"/>
              </a:spcBef>
              <a:buClr>
                <a:srgbClr val="40BAD2"/>
              </a:buClr>
              <a:buFont typeface="Arial" panose="020B0604020202020204" pitchFamily="34" charset="0"/>
              <a:buChar char="•"/>
            </a:pPr>
            <a:r>
              <a:rPr lang="en-US" sz="1650" dirty="0">
                <a:solidFill>
                  <a:srgbClr val="000000">
                    <a:lumMod val="50000"/>
                    <a:lumOff val="50000"/>
                  </a:srgbClr>
                </a:solidFill>
                <a:latin typeface="Open Sans" panose="020B0606030504020204" pitchFamily="34" charset="0"/>
                <a:ea typeface="Open Sans" panose="020B0606030504020204" pitchFamily="34" charset="0"/>
                <a:cs typeface="Open Sans" panose="020B0606030504020204" pitchFamily="34" charset="0"/>
              </a:rPr>
              <a:t>Funding Opportunities</a:t>
            </a:r>
          </a:p>
        </p:txBody>
      </p:sp>
      <p:pic>
        <p:nvPicPr>
          <p:cNvPr id="14" name="Picture 13" descr="Logo&#10;&#10;Description automatically generated">
            <a:extLst>
              <a:ext uri="{FF2B5EF4-FFF2-40B4-BE49-F238E27FC236}">
                <a16:creationId xmlns:a16="http://schemas.microsoft.com/office/drawing/2014/main" id="{89389921-3A76-4B83-9312-56DA3518505F}"/>
              </a:ext>
            </a:extLst>
          </p:cNvPr>
          <p:cNvPicPr>
            <a:picLocks noChangeAspect="1"/>
          </p:cNvPicPr>
          <p:nvPr/>
        </p:nvPicPr>
        <p:blipFill>
          <a:blip r:embed="rId2"/>
          <a:stretch>
            <a:fillRect/>
          </a:stretch>
        </p:blipFill>
        <p:spPr>
          <a:xfrm>
            <a:off x="6705815" y="4512816"/>
            <a:ext cx="2016496" cy="564894"/>
          </a:xfrm>
          <a:prstGeom prst="rect">
            <a:avLst/>
          </a:prstGeom>
        </p:spPr>
      </p:pic>
      <p:pic>
        <p:nvPicPr>
          <p:cNvPr id="16" name="Picture 15" descr="A picture containing text, person, indoor&#10;&#10;Description automatically generated">
            <a:extLst>
              <a:ext uri="{FF2B5EF4-FFF2-40B4-BE49-F238E27FC236}">
                <a16:creationId xmlns:a16="http://schemas.microsoft.com/office/drawing/2014/main" id="{BC33125E-CC5D-4B99-BAA8-B4B95DB7EF32}"/>
              </a:ext>
            </a:extLst>
          </p:cNvPr>
          <p:cNvPicPr>
            <a:picLocks noChangeAspect="1"/>
          </p:cNvPicPr>
          <p:nvPr/>
        </p:nvPicPr>
        <p:blipFill>
          <a:blip r:embed="rId3"/>
          <a:stretch>
            <a:fillRect/>
          </a:stretch>
        </p:blipFill>
        <p:spPr>
          <a:xfrm>
            <a:off x="1" y="1500996"/>
            <a:ext cx="2582397" cy="1721598"/>
          </a:xfrm>
          <a:prstGeom prst="rect">
            <a:avLst/>
          </a:prstGeom>
        </p:spPr>
      </p:pic>
    </p:spTree>
    <p:extLst>
      <p:ext uri="{BB962C8B-B14F-4D97-AF65-F5344CB8AC3E}">
        <p14:creationId xmlns:p14="http://schemas.microsoft.com/office/powerpoint/2010/main" val="3886790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CD2823-2AC8-4315-BBBE-FAEF814B1FAE}"/>
              </a:ext>
            </a:extLst>
          </p:cNvPr>
          <p:cNvSpPr>
            <a:spLocks noGrp="1"/>
          </p:cNvSpPr>
          <p:nvPr>
            <p:ph type="title"/>
          </p:nvPr>
        </p:nvSpPr>
        <p:spPr>
          <a:xfrm>
            <a:off x="211120" y="788194"/>
            <a:ext cx="2210612" cy="2057400"/>
          </a:xfrm>
        </p:spPr>
        <p:txBody>
          <a:bodyPr/>
          <a:lstStyle/>
          <a:p>
            <a:r>
              <a:rPr lang="en-US" dirty="0"/>
              <a:t>Creating</a:t>
            </a:r>
            <a:br>
              <a:rPr lang="en-US" dirty="0"/>
            </a:br>
            <a:r>
              <a:rPr lang="en-US" dirty="0"/>
              <a:t>Your Program</a:t>
            </a:r>
          </a:p>
        </p:txBody>
      </p:sp>
      <p:graphicFrame>
        <p:nvGraphicFramePr>
          <p:cNvPr id="7" name="Content Placeholder 6">
            <a:extLst>
              <a:ext uri="{FF2B5EF4-FFF2-40B4-BE49-F238E27FC236}">
                <a16:creationId xmlns:a16="http://schemas.microsoft.com/office/drawing/2014/main" id="{73420779-8500-4098-9E22-B778FF23730E}"/>
              </a:ext>
            </a:extLst>
          </p:cNvPr>
          <p:cNvGraphicFramePr>
            <a:graphicFrameLocks noGrp="1"/>
          </p:cNvGraphicFramePr>
          <p:nvPr>
            <p:ph idx="1"/>
            <p:extLst>
              <p:ext uri="{D42A27DB-BD31-4B8C-83A1-F6EECF244321}">
                <p14:modId xmlns:p14="http://schemas.microsoft.com/office/powerpoint/2010/main" val="2113058536"/>
              </p:ext>
            </p:extLst>
          </p:nvPr>
        </p:nvGraphicFramePr>
        <p:xfrm>
          <a:off x="2901553" y="647701"/>
          <a:ext cx="5743043" cy="3840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Logo&#10;&#10;Description automatically generated">
            <a:extLst>
              <a:ext uri="{FF2B5EF4-FFF2-40B4-BE49-F238E27FC236}">
                <a16:creationId xmlns:a16="http://schemas.microsoft.com/office/drawing/2014/main" id="{98EC7D54-DCBD-485E-A972-CDD130DC7970}"/>
              </a:ext>
            </a:extLst>
          </p:cNvPr>
          <p:cNvPicPr>
            <a:picLocks noChangeAspect="1"/>
          </p:cNvPicPr>
          <p:nvPr/>
        </p:nvPicPr>
        <p:blipFill>
          <a:blip r:embed="rId7"/>
          <a:stretch>
            <a:fillRect/>
          </a:stretch>
        </p:blipFill>
        <p:spPr>
          <a:xfrm>
            <a:off x="6705815" y="4512816"/>
            <a:ext cx="2016496" cy="564894"/>
          </a:xfrm>
          <a:prstGeom prst="rect">
            <a:avLst/>
          </a:prstGeom>
        </p:spPr>
      </p:pic>
      <p:sp>
        <p:nvSpPr>
          <p:cNvPr id="12" name="Arrow: Right 11">
            <a:extLst>
              <a:ext uri="{FF2B5EF4-FFF2-40B4-BE49-F238E27FC236}">
                <a16:creationId xmlns:a16="http://schemas.microsoft.com/office/drawing/2014/main" id="{467EF34B-485E-4FE9-B80B-583A8646E951}"/>
              </a:ext>
            </a:extLst>
          </p:cNvPr>
          <p:cNvSpPr/>
          <p:nvPr/>
        </p:nvSpPr>
        <p:spPr>
          <a:xfrm>
            <a:off x="6462927" y="2065257"/>
            <a:ext cx="485775" cy="23860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sp>
        <p:nvSpPr>
          <p:cNvPr id="14" name="Arrow: Right 13">
            <a:extLst>
              <a:ext uri="{FF2B5EF4-FFF2-40B4-BE49-F238E27FC236}">
                <a16:creationId xmlns:a16="http://schemas.microsoft.com/office/drawing/2014/main" id="{E4CE4C99-F215-44A8-94F3-443C7C879991}"/>
              </a:ext>
            </a:extLst>
          </p:cNvPr>
          <p:cNvSpPr/>
          <p:nvPr/>
        </p:nvSpPr>
        <p:spPr>
          <a:xfrm>
            <a:off x="4451474" y="2068828"/>
            <a:ext cx="485775" cy="23860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pic>
        <p:nvPicPr>
          <p:cNvPr id="18" name="Picture 17" descr="A picture containing person, table&#10;&#10;Description automatically generated">
            <a:extLst>
              <a:ext uri="{FF2B5EF4-FFF2-40B4-BE49-F238E27FC236}">
                <a16:creationId xmlns:a16="http://schemas.microsoft.com/office/drawing/2014/main" id="{9CDEF661-CB4E-4963-9BD3-712F210FE117}"/>
              </a:ext>
            </a:extLst>
          </p:cNvPr>
          <p:cNvPicPr>
            <a:picLocks noChangeAspect="1"/>
          </p:cNvPicPr>
          <p:nvPr/>
        </p:nvPicPr>
        <p:blipFill>
          <a:blip r:embed="rId8"/>
          <a:stretch>
            <a:fillRect/>
          </a:stretch>
        </p:blipFill>
        <p:spPr>
          <a:xfrm>
            <a:off x="0" y="2407444"/>
            <a:ext cx="2577108" cy="1718072"/>
          </a:xfrm>
          <a:prstGeom prst="rect">
            <a:avLst/>
          </a:prstGeom>
        </p:spPr>
      </p:pic>
    </p:spTree>
    <p:extLst>
      <p:ext uri="{BB962C8B-B14F-4D97-AF65-F5344CB8AC3E}">
        <p14:creationId xmlns:p14="http://schemas.microsoft.com/office/powerpoint/2010/main" val="349874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BA6B54-FD0C-4B20-816F-3B6BEEA1D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sp>
        <p:nvSpPr>
          <p:cNvPr id="22" name="Rectangle 21">
            <a:extLst>
              <a:ext uri="{FF2B5EF4-FFF2-40B4-BE49-F238E27FC236}">
                <a16:creationId xmlns:a16="http://schemas.microsoft.com/office/drawing/2014/main" id="{CE90C7AB-40E9-481F-980A-EDD19EFF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4206191"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a:extLst>
              <a:ext uri="{FF2B5EF4-FFF2-40B4-BE49-F238E27FC236}">
                <a16:creationId xmlns:a16="http://schemas.microsoft.com/office/drawing/2014/main" id="{0C971122-8A29-47B5-9248-9F41F296C7AB}"/>
              </a:ext>
            </a:extLst>
          </p:cNvPr>
          <p:cNvSpPr>
            <a:spLocks noGrp="1"/>
          </p:cNvSpPr>
          <p:nvPr>
            <p:ph type="title"/>
          </p:nvPr>
        </p:nvSpPr>
        <p:spPr>
          <a:xfrm>
            <a:off x="216937" y="842878"/>
            <a:ext cx="3749222" cy="941602"/>
          </a:xfrm>
        </p:spPr>
        <p:txBody>
          <a:bodyPr>
            <a:normAutofit fontScale="90000"/>
          </a:bodyPr>
          <a:lstStyle/>
          <a:p>
            <a:r>
              <a:rPr lang="en-US" sz="2100"/>
              <a:t>Work@Health Employer Training</a:t>
            </a:r>
            <a:br>
              <a:rPr lang="en-US" sz="2100"/>
            </a:br>
            <a:br>
              <a:rPr lang="en-US" sz="2100"/>
            </a:br>
            <a:r>
              <a:rPr lang="en-US" sz="2100">
                <a:latin typeface="+mn-lt"/>
              </a:rPr>
              <a:t>June 16</a:t>
            </a:r>
            <a:r>
              <a:rPr lang="en-US" sz="2100" baseline="30000">
                <a:latin typeface="+mn-lt"/>
              </a:rPr>
              <a:t>th</a:t>
            </a:r>
            <a:r>
              <a:rPr lang="en-US" sz="2100">
                <a:latin typeface="+mn-lt"/>
              </a:rPr>
              <a:t> 1pm</a:t>
            </a:r>
          </a:p>
        </p:txBody>
      </p:sp>
      <p:sp>
        <p:nvSpPr>
          <p:cNvPr id="15" name="Content Placeholder 14">
            <a:extLst>
              <a:ext uri="{FF2B5EF4-FFF2-40B4-BE49-F238E27FC236}">
                <a16:creationId xmlns:a16="http://schemas.microsoft.com/office/drawing/2014/main" id="{17B05D14-37BB-4F06-A689-3EF5BD15A0A1}"/>
              </a:ext>
            </a:extLst>
          </p:cNvPr>
          <p:cNvSpPr>
            <a:spLocks noGrp="1"/>
          </p:cNvSpPr>
          <p:nvPr>
            <p:ph idx="1"/>
          </p:nvPr>
        </p:nvSpPr>
        <p:spPr>
          <a:xfrm>
            <a:off x="216937" y="1882796"/>
            <a:ext cx="3749222" cy="2603479"/>
          </a:xfrm>
        </p:spPr>
        <p:txBody>
          <a:bodyPr anchor="t">
            <a:normAutofit lnSpcReduction="10000"/>
          </a:bodyPr>
          <a:lstStyle/>
          <a:p>
            <a:r>
              <a:rPr lang="en-US" dirty="0">
                <a:solidFill>
                  <a:srgbClr val="FFFFFF"/>
                </a:solidFill>
              </a:rPr>
              <a:t>CDC Evidence Based</a:t>
            </a:r>
          </a:p>
          <a:p>
            <a:r>
              <a:rPr lang="en-US" dirty="0">
                <a:solidFill>
                  <a:srgbClr val="FFFFFF"/>
                </a:solidFill>
              </a:rPr>
              <a:t>Time Commitment</a:t>
            </a:r>
          </a:p>
          <a:p>
            <a:pPr lvl="1"/>
            <a:r>
              <a:rPr lang="en-US" dirty="0">
                <a:solidFill>
                  <a:srgbClr val="FFFFFF"/>
                </a:solidFill>
              </a:rPr>
              <a:t>6-8 Weeks; 2-4 hours/week</a:t>
            </a:r>
          </a:p>
          <a:p>
            <a:r>
              <a:rPr lang="en-US" dirty="0">
                <a:solidFill>
                  <a:srgbClr val="FFFFFF"/>
                </a:solidFill>
              </a:rPr>
              <a:t>Benefits</a:t>
            </a:r>
          </a:p>
          <a:p>
            <a:pPr lvl="1"/>
            <a:r>
              <a:rPr lang="en-US" dirty="0">
                <a:solidFill>
                  <a:srgbClr val="FFFFFF"/>
                </a:solidFill>
              </a:rPr>
              <a:t>Complete health assessment of your workplace</a:t>
            </a:r>
          </a:p>
          <a:p>
            <a:pPr lvl="1"/>
            <a:r>
              <a:rPr lang="en-US" dirty="0">
                <a:solidFill>
                  <a:srgbClr val="FFFFFF"/>
                </a:solidFill>
              </a:rPr>
              <a:t>Train to develop health interventions</a:t>
            </a:r>
          </a:p>
          <a:p>
            <a:pPr lvl="1"/>
            <a:r>
              <a:rPr lang="en-US" dirty="0">
                <a:solidFill>
                  <a:srgbClr val="FFFFFF"/>
                </a:solidFill>
              </a:rPr>
              <a:t>Technical assistance</a:t>
            </a:r>
          </a:p>
          <a:p>
            <a:pPr lvl="1"/>
            <a:r>
              <a:rPr lang="en-US" dirty="0">
                <a:solidFill>
                  <a:srgbClr val="FFFFFF"/>
                </a:solidFill>
              </a:rPr>
              <a:t>Tools to create 1 year action plan</a:t>
            </a:r>
          </a:p>
          <a:p>
            <a:pPr marL="377190" lvl="1" indent="0">
              <a:buNone/>
            </a:pPr>
            <a:endParaRPr lang="en-US" dirty="0">
              <a:solidFill>
                <a:srgbClr val="FFFFFF"/>
              </a:solidFill>
            </a:endParaRPr>
          </a:p>
          <a:p>
            <a:pPr marL="377190" lvl="1" indent="0">
              <a:buNone/>
            </a:pPr>
            <a:r>
              <a:rPr lang="en-US" sz="1575" i="1" dirty="0">
                <a:solidFill>
                  <a:srgbClr val="FFFFFF"/>
                </a:solidFill>
              </a:rPr>
              <a:t>Qualify for funding</a:t>
            </a:r>
          </a:p>
          <a:p>
            <a:endParaRPr lang="en-US" dirty="0">
              <a:solidFill>
                <a:srgbClr val="FFFFFF"/>
              </a:solidFill>
            </a:endParaRPr>
          </a:p>
        </p:txBody>
      </p:sp>
      <p:sp>
        <p:nvSpPr>
          <p:cNvPr id="24" name="Rectangle 23">
            <a:extLst>
              <a:ext uri="{FF2B5EF4-FFF2-40B4-BE49-F238E27FC236}">
                <a16:creationId xmlns:a16="http://schemas.microsoft.com/office/drawing/2014/main" id="{23ADD3AA-6CC0-4B1A-B4A3-98AD78A1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4123" y="569214"/>
            <a:ext cx="2132198" cy="2393618"/>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pic>
        <p:nvPicPr>
          <p:cNvPr id="11" name="Content Placeholder 10" descr="Graphical user interface, text, website&#10;&#10;Description automatically generated">
            <a:extLst>
              <a:ext uri="{FF2B5EF4-FFF2-40B4-BE49-F238E27FC236}">
                <a16:creationId xmlns:a16="http://schemas.microsoft.com/office/drawing/2014/main" id="{7DC82BA0-8C3A-40EB-AF40-AEA7F9A7B179}"/>
              </a:ext>
            </a:extLst>
          </p:cNvPr>
          <p:cNvPicPr>
            <a:picLocks noChangeAspect="1"/>
          </p:cNvPicPr>
          <p:nvPr/>
        </p:nvPicPr>
        <p:blipFill>
          <a:blip r:embed="rId2"/>
          <a:stretch>
            <a:fillRect/>
          </a:stretch>
        </p:blipFill>
        <p:spPr>
          <a:xfrm>
            <a:off x="4696877" y="1614296"/>
            <a:ext cx="1926689" cy="303453"/>
          </a:xfrm>
          <a:prstGeom prst="rect">
            <a:avLst/>
          </a:prstGeom>
        </p:spPr>
      </p:pic>
      <p:sp>
        <p:nvSpPr>
          <p:cNvPr id="26" name="Rectangle 25">
            <a:extLst>
              <a:ext uri="{FF2B5EF4-FFF2-40B4-BE49-F238E27FC236}">
                <a16:creationId xmlns:a16="http://schemas.microsoft.com/office/drawing/2014/main" id="{A73D5959-733D-49EB-9C7B-0B65AD3B9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8440" y="569214"/>
            <a:ext cx="1797494" cy="13731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sp>
        <p:nvSpPr>
          <p:cNvPr id="28" name="Rectangle 27">
            <a:extLst>
              <a:ext uri="{FF2B5EF4-FFF2-40B4-BE49-F238E27FC236}">
                <a16:creationId xmlns:a16="http://schemas.microsoft.com/office/drawing/2014/main" id="{670FE657-E905-4F80-9A98-9FAC75EAC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9115" y="3067614"/>
            <a:ext cx="2127206" cy="1499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sp>
        <p:nvSpPr>
          <p:cNvPr id="30" name="Rectangle 29">
            <a:extLst>
              <a:ext uri="{FF2B5EF4-FFF2-40B4-BE49-F238E27FC236}">
                <a16:creationId xmlns:a16="http://schemas.microsoft.com/office/drawing/2014/main" id="{5296173E-160F-42EA-B0C9-8E2804C9A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8440" y="2042106"/>
            <a:ext cx="1797494" cy="2525323"/>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pic>
        <p:nvPicPr>
          <p:cNvPr id="4" name="Picture 3" descr="Logo&#10;&#10;Description automatically generated">
            <a:extLst>
              <a:ext uri="{FF2B5EF4-FFF2-40B4-BE49-F238E27FC236}">
                <a16:creationId xmlns:a16="http://schemas.microsoft.com/office/drawing/2014/main" id="{FCB8B4AC-609D-449E-9365-527D6AA8B9C4}"/>
              </a:ext>
            </a:extLst>
          </p:cNvPr>
          <p:cNvPicPr>
            <a:picLocks noChangeAspect="1"/>
          </p:cNvPicPr>
          <p:nvPr/>
        </p:nvPicPr>
        <p:blipFill>
          <a:blip r:embed="rId3"/>
          <a:stretch>
            <a:fillRect/>
          </a:stretch>
        </p:blipFill>
        <p:spPr>
          <a:xfrm>
            <a:off x="6921130" y="3081870"/>
            <a:ext cx="1592114" cy="445793"/>
          </a:xfrm>
          <a:prstGeom prst="rect">
            <a:avLst/>
          </a:prstGeom>
        </p:spPr>
      </p:pic>
      <p:sp>
        <p:nvSpPr>
          <p:cNvPr id="32" name="Rectangle 31">
            <a:extLst>
              <a:ext uri="{FF2B5EF4-FFF2-40B4-BE49-F238E27FC236}">
                <a16:creationId xmlns:a16="http://schemas.microsoft.com/office/drawing/2014/main" id="{85FD8413-571F-456D-BB62-4C204826E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descr="A group of people in a room&#10;&#10;Description automatically generated with medium confidence">
            <a:extLst>
              <a:ext uri="{FF2B5EF4-FFF2-40B4-BE49-F238E27FC236}">
                <a16:creationId xmlns:a16="http://schemas.microsoft.com/office/drawing/2014/main" id="{7D2BAB42-6954-4D47-8855-CB77E927E816}"/>
              </a:ext>
            </a:extLst>
          </p:cNvPr>
          <p:cNvPicPr>
            <a:picLocks noChangeAspect="1"/>
          </p:cNvPicPr>
          <p:nvPr/>
        </p:nvPicPr>
        <p:blipFill>
          <a:blip r:embed="rId4"/>
          <a:stretch>
            <a:fillRect/>
          </a:stretch>
        </p:blipFill>
        <p:spPr>
          <a:xfrm>
            <a:off x="4660345" y="3067612"/>
            <a:ext cx="1999754" cy="1499816"/>
          </a:xfrm>
          <a:prstGeom prst="rect">
            <a:avLst/>
          </a:prstGeom>
        </p:spPr>
      </p:pic>
      <p:pic>
        <p:nvPicPr>
          <p:cNvPr id="18" name="Picture 17" descr="A person giving a presentation&#10;&#10;Description automatically generated with medium confidence">
            <a:extLst>
              <a:ext uri="{FF2B5EF4-FFF2-40B4-BE49-F238E27FC236}">
                <a16:creationId xmlns:a16="http://schemas.microsoft.com/office/drawing/2014/main" id="{82B816C4-5FA1-4C3F-80A4-BDD445569A6D}"/>
              </a:ext>
            </a:extLst>
          </p:cNvPr>
          <p:cNvPicPr>
            <a:picLocks noChangeAspect="1"/>
          </p:cNvPicPr>
          <p:nvPr/>
        </p:nvPicPr>
        <p:blipFill>
          <a:blip r:embed="rId5"/>
          <a:stretch>
            <a:fillRect/>
          </a:stretch>
        </p:blipFill>
        <p:spPr>
          <a:xfrm>
            <a:off x="6818439" y="643576"/>
            <a:ext cx="1797494" cy="1198329"/>
          </a:xfrm>
          <a:prstGeom prst="rect">
            <a:avLst/>
          </a:prstGeom>
        </p:spPr>
      </p:pic>
    </p:spTree>
    <p:extLst>
      <p:ext uri="{BB962C8B-B14F-4D97-AF65-F5344CB8AC3E}">
        <p14:creationId xmlns:p14="http://schemas.microsoft.com/office/powerpoint/2010/main" val="2841403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2582693" cy="40050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F40B01-06C9-4123-B5E1-3DA48C258027}"/>
              </a:ext>
            </a:extLst>
          </p:cNvPr>
          <p:cNvSpPr>
            <a:spLocks noGrp="1"/>
          </p:cNvSpPr>
          <p:nvPr>
            <p:ph type="title"/>
          </p:nvPr>
        </p:nvSpPr>
        <p:spPr>
          <a:xfrm>
            <a:off x="189689" y="842878"/>
            <a:ext cx="2210612" cy="3450887"/>
          </a:xfrm>
        </p:spPr>
        <p:txBody>
          <a:bodyPr>
            <a:normAutofit/>
          </a:bodyPr>
          <a:lstStyle/>
          <a:p>
            <a:r>
              <a:rPr lang="en-US" dirty="0">
                <a:solidFill>
                  <a:schemeClr val="bg1"/>
                </a:solidFill>
              </a:rPr>
              <a:t>Active SWV &amp;</a:t>
            </a:r>
            <a:br>
              <a:rPr lang="en-US" dirty="0">
                <a:solidFill>
                  <a:schemeClr val="bg1"/>
                </a:solidFill>
              </a:rPr>
            </a:br>
            <a:r>
              <a:rPr lang="en-US" dirty="0">
                <a:solidFill>
                  <a:schemeClr val="bg1"/>
                </a:solidFill>
              </a:rPr>
              <a:t>WV HPCD</a:t>
            </a:r>
            <a:br>
              <a:rPr lang="en-US" dirty="0">
                <a:solidFill>
                  <a:schemeClr val="bg1"/>
                </a:solidFill>
              </a:rPr>
            </a:br>
            <a:r>
              <a:rPr lang="en-US" dirty="0">
                <a:solidFill>
                  <a:schemeClr val="bg1"/>
                </a:solidFill>
              </a:rPr>
              <a:t>Mini Grants</a:t>
            </a:r>
            <a:br>
              <a:rPr lang="en-US" dirty="0">
                <a:solidFill>
                  <a:schemeClr val="bg1"/>
                </a:solidFill>
              </a:rPr>
            </a:br>
            <a:br>
              <a:rPr lang="en-US" dirty="0">
                <a:solidFill>
                  <a:schemeClr val="bg1"/>
                </a:solidFill>
              </a:rPr>
            </a:br>
            <a:r>
              <a:rPr lang="en-US" dirty="0">
                <a:solidFill>
                  <a:schemeClr val="bg1"/>
                </a:solidFill>
              </a:rPr>
              <a:t>mid-July 2021</a:t>
            </a:r>
          </a:p>
        </p:txBody>
      </p:sp>
      <p:graphicFrame>
        <p:nvGraphicFramePr>
          <p:cNvPr id="5" name="Content Placeholder 2">
            <a:extLst>
              <a:ext uri="{FF2B5EF4-FFF2-40B4-BE49-F238E27FC236}">
                <a16:creationId xmlns:a16="http://schemas.microsoft.com/office/drawing/2014/main" id="{BC0F85BB-9AA2-4518-82A0-41320B0103E2}"/>
              </a:ext>
            </a:extLst>
          </p:cNvPr>
          <p:cNvGraphicFramePr>
            <a:graphicFrameLocks noGrp="1"/>
          </p:cNvGraphicFramePr>
          <p:nvPr>
            <p:ph idx="1"/>
          </p:nvPr>
        </p:nvGraphicFramePr>
        <p:xfrm>
          <a:off x="3044952" y="569214"/>
          <a:ext cx="5328412" cy="3998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Logo&#10;&#10;Description automatically generated">
            <a:extLst>
              <a:ext uri="{FF2B5EF4-FFF2-40B4-BE49-F238E27FC236}">
                <a16:creationId xmlns:a16="http://schemas.microsoft.com/office/drawing/2014/main" id="{632FA649-D3B3-436D-9B56-5B0E70E3F51B}"/>
              </a:ext>
            </a:extLst>
          </p:cNvPr>
          <p:cNvPicPr>
            <a:picLocks noChangeAspect="1"/>
          </p:cNvPicPr>
          <p:nvPr/>
        </p:nvPicPr>
        <p:blipFill>
          <a:blip r:embed="rId7"/>
          <a:stretch>
            <a:fillRect/>
          </a:stretch>
        </p:blipFill>
        <p:spPr>
          <a:xfrm>
            <a:off x="899383" y="4049219"/>
            <a:ext cx="1592114" cy="445793"/>
          </a:xfrm>
          <a:prstGeom prst="rect">
            <a:avLst/>
          </a:prstGeom>
        </p:spPr>
      </p:pic>
    </p:spTree>
    <p:extLst>
      <p:ext uri="{BB962C8B-B14F-4D97-AF65-F5344CB8AC3E}">
        <p14:creationId xmlns:p14="http://schemas.microsoft.com/office/powerpoint/2010/main" val="4060135740"/>
      </p:ext>
    </p:extLst>
  </p:cSld>
  <p:clrMapOvr>
    <a:masterClrMapping/>
  </p:clrMapOvr>
</p:sld>
</file>

<file path=ppt/theme/theme1.xml><?xml version="1.0" encoding="utf-8"?>
<a:theme xmlns:a="http://schemas.openxmlformats.org/drawingml/2006/main" name="1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900</Words>
  <Application>Microsoft Office PowerPoint</Application>
  <PresentationFormat>On-screen Show (16:9)</PresentationFormat>
  <Paragraphs>128</Paragraphs>
  <Slides>16</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Open Sans</vt:lpstr>
      <vt:lpstr>Fira Sans Extra Condensed Medium</vt:lpstr>
      <vt:lpstr>Corbel</vt:lpstr>
      <vt:lpstr>Courier New</vt:lpstr>
      <vt:lpstr>Calibri</vt:lpstr>
      <vt:lpstr>Overpass Black</vt:lpstr>
      <vt:lpstr>Wingdings 2</vt:lpstr>
      <vt:lpstr>Segoe UI Light</vt:lpstr>
      <vt:lpstr>Arial</vt:lpstr>
      <vt:lpstr>1_Aqua Marketing Plan by Slidego</vt:lpstr>
      <vt:lpstr>Frame</vt:lpstr>
      <vt:lpstr>Retreat Mini Session #1 WORKPLACE WELLNESS</vt:lpstr>
      <vt:lpstr>PowerPoint Presentation</vt:lpstr>
      <vt:lpstr>WV Health Connection</vt:lpstr>
      <vt:lpstr>Sincere thanks to our funders and supporters!</vt:lpstr>
      <vt:lpstr>Workplace Wellness </vt:lpstr>
      <vt:lpstr>Active SWV Workplace Wellness Program</vt:lpstr>
      <vt:lpstr>Creating Your Program</vt:lpstr>
      <vt:lpstr>Work@Health Employer Training  June 16th 1pm</vt:lpstr>
      <vt:lpstr>Active SWV &amp; WV HPCD Mini Grants  mid-July 2021</vt:lpstr>
      <vt:lpstr>PowerPoint Presentation</vt:lpstr>
      <vt:lpstr>We couldn’t do it without WVHC!</vt:lpstr>
      <vt:lpstr>PowerPoint Presentation</vt:lpstr>
      <vt:lpstr>Upcoming WV Health Connection Retreat Mini Sessions</vt:lpstr>
      <vt:lpstr>Thank you for joining!  Q&amp;A will follow this presentation</vt:lpstr>
      <vt:lpstr>OHSR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 Session #1 WORKPLACE WELLNESS</dc:title>
  <dc:creator>Davis, Lakin</dc:creator>
  <cp:lastModifiedBy>Davis, Lakin</cp:lastModifiedBy>
  <cp:revision>12</cp:revision>
  <dcterms:modified xsi:type="dcterms:W3CDTF">2021-05-17T18:04:50Z</dcterms:modified>
</cp:coreProperties>
</file>